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36.xml" ContentType="application/vnd.openxmlformats-officedocument.presentationml.notesSlide+xml"/>
  <Override PartName="/ppt/notesSlides/notesSlide9.xml" ContentType="application/vnd.openxmlformats-officedocument.presentationml.notes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7.xml" ContentType="application/vnd.openxmlformats-officedocument.presentationml.notesSlide+xml"/>
  <Override PartName="/ppt/notesSlides/notesSlide12.xml" ContentType="application/vnd.openxmlformats-officedocument.presentationml.notesSlide+xml"/>
  <Override PartName="/ppt/notesSlides/notesSlide39.xml" ContentType="application/vnd.openxmlformats-officedocument.presentationml.notesSlide+xml"/>
  <Override PartName="/ppt/notesSlides/notesSlide50.xml" ContentType="application/vnd.openxmlformats-officedocument.presentationml.notesSlide+xml"/>
  <Override PartName="/ppt/notesSlides/notesSlide13.xml" ContentType="application/vnd.openxmlformats-officedocument.presentationml.notesSlide+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30.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12.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37.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44.xml.rels" ContentType="application/vnd.openxmlformats-package.relationships+xml"/>
  <Override PartName="/ppt/notesSlides/_rels/notesSlide35.xml.rels" ContentType="application/vnd.openxmlformats-package.relationships+xml"/>
  <Override PartName="/ppt/notesSlides/_rels/notesSlide51.xml.rels" ContentType="application/vnd.openxmlformats-package.relationships+xml"/>
  <Override PartName="/ppt/notesSlides/_rels/notesSlide9.xml.rels" ContentType="application/vnd.openxmlformats-package.relationships+xml"/>
  <Override PartName="/ppt/notesSlides/_rels/notesSlide50.xml.rels" ContentType="application/vnd.openxmlformats-package.relationships+xml"/>
  <Override PartName="/ppt/notesSlides/_rels/notesSlide34.xml.rels" ContentType="application/vnd.openxmlformats-package.relationships+xml"/>
  <Override PartName="/ppt/notesSlides/_rels/notesSlide43.xml.rels" ContentType="application/vnd.openxmlformats-package.relationships+xml"/>
  <Override PartName="/ppt/notesSlides/_rels/notesSlide27.xml.rels" ContentType="application/vnd.openxmlformats-package.relationships+xml"/>
  <Override PartName="/ppt/notesSlides/_rels/notesSlide47.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52.xml.rels" ContentType="application/vnd.openxmlformats-package.relationships+xml"/>
  <Override PartName="/ppt/notesSlides/_rels/notesSlide13.xml.rels" ContentType="application/vnd.openxmlformats-package.relationships+xml"/>
  <Override PartName="/ppt/notesSlides/_rels/notesSlide40.xml.rels" ContentType="application/vnd.openxmlformats-package.relationships+xml"/>
  <Override PartName="/ppt/notesSlides/_rels/notesSlide53.xml.rels" ContentType="application/vnd.openxmlformats-package.relationships+xml"/>
  <Override PartName="/ppt/notesSlides/_rels/notesSlide14.xml.rels" ContentType="application/vnd.openxmlformats-package.relationships+xml"/>
  <Override PartName="/ppt/notesSlides/_rels/notesSlide17.xml.rels" ContentType="application/vnd.openxmlformats-package.relationships+xml"/>
  <Override PartName="/ppt/notesSlides/_rels/notesSlide39.xml.rels" ContentType="application/vnd.openxmlformats-package.relationships+xml"/>
  <Override PartName="/ppt/notesSlides/_rels/notesSlide24.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38.xml.rels" ContentType="application/vnd.openxmlformats-package.relationships+xml"/>
  <Override PartName="/ppt/notesSlides/_rels/notesSlide23.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42.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notesSlide51.xml" ContentType="application/vnd.openxmlformats-officedocument.presentationml.notesSlide+xml"/>
  <Override PartName="/ppt/notesSlides/notesSlide14.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48.xml" ContentType="application/vnd.openxmlformats-officedocument.presentationml.notesSlide+xml"/>
  <Override PartName="/ppt/notesSlides/notesSlide11.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_rels/presentation.xml.rels" ContentType="application/vnd.openxmlformats-package.relationships+xml"/>
  <Override PartName="/ppt/media/image125.png" ContentType="image/png"/>
  <Override PartName="/ppt/media/image124.png" ContentType="image/png"/>
  <Override PartName="/ppt/media/image121.png" ContentType="image/png"/>
  <Override PartName="/ppt/media/image118.png" ContentType="image/png"/>
  <Override PartName="/ppt/media/image116.png" ContentType="image/png"/>
  <Override PartName="/ppt/media/image114.png" ContentType="image/png"/>
  <Override PartName="/ppt/media/image108.png" ContentType="image/png"/>
  <Override PartName="/ppt/media/image117.png" ContentType="image/png"/>
  <Override PartName="/ppt/media/image17.wmf" ContentType="image/x-wmf"/>
  <Override PartName="/ppt/media/image27.jpeg" ContentType="image/jpeg"/>
  <Override PartName="/ppt/media/image5.wmf" ContentType="image/x-wmf"/>
  <Override PartName="/ppt/media/image111.png" ContentType="image/png"/>
  <Override PartName="/ppt/media/image52.png" ContentType="image/png"/>
  <Override PartName="/ppt/media/image35.wmf" ContentType="image/x-wmf"/>
  <Override PartName="/ppt/media/image78.png" ContentType="image/png"/>
  <Override PartName="/ppt/media/image10.wmf" ContentType="image/x-wmf"/>
  <Override PartName="/ppt/media/image53.png" ContentType="image/png"/>
  <Override PartName="/ppt/media/image29.wmf" ContentType="image/x-wmf"/>
  <Override PartName="/ppt/media/image123.png" ContentType="image/png"/>
  <Override PartName="/ppt/media/image31.png" ContentType="image/png"/>
  <Override PartName="/ppt/media/image128.png" ContentType="image/png"/>
  <Override PartName="/ppt/media/image112.png" ContentType="image/png"/>
  <Override PartName="/ppt/media/image6.wmf" ContentType="image/x-wmf"/>
  <Override PartName="/ppt/media/image54.png" ContentType="image/png"/>
  <Override PartName="/ppt/media/image11.wmf" ContentType="image/x-wmf"/>
  <Override PartName="/ppt/media/image50.png" ContentType="image/png"/>
  <Override PartName="/ppt/media/image113.png" ContentType="image/png"/>
  <Override PartName="/ppt/media/image19.wmf" ContentType="image/x-wmf"/>
  <Override PartName="/ppt/media/image7.wmf" ContentType="image/x-wmf"/>
  <Override PartName="/ppt/media/image37.jpeg" ContentType="image/jpeg"/>
  <Override PartName="/ppt/media/image129.png" ContentType="image/png"/>
  <Override PartName="/ppt/media/image85.png" ContentType="image/png"/>
  <Override PartName="/ppt/media/image82.png" ContentType="image/png"/>
  <Override PartName="/ppt/media/image39.jpeg" ContentType="image/jpeg"/>
  <Override PartName="/ppt/media/image109.wmf" ContentType="image/x-wmf"/>
  <Override PartName="/ppt/media/image12.wmf" ContentType="image/x-wmf"/>
  <Override PartName="/ppt/media/image55.png" ContentType="image/png"/>
  <Override PartName="/ppt/media/image51.png" ContentType="image/png"/>
  <Override PartName="/ppt/media/image100.png" ContentType="image/png"/>
  <Override PartName="/ppt/media/image49.png" ContentType="image/png"/>
  <Override PartName="/ppt/media/image43.png" ContentType="image/png"/>
  <Override PartName="/ppt/media/image16.wmf" ContentType="image/x-wmf"/>
  <Override PartName="/ppt/media/image59.png" ContentType="image/png"/>
  <Override PartName="/ppt/media/image110.png" ContentType="image/png"/>
  <Override PartName="/ppt/media/image33.png" ContentType="image/png"/>
  <Override PartName="/ppt/media/image40.png" ContentType="image/png"/>
  <Override PartName="/ppt/media/image47.png" ContentType="image/png"/>
  <Override PartName="/ppt/media/image133.png" ContentType="image/png"/>
  <Override PartName="/ppt/media/image41.png" ContentType="image/png"/>
  <Override PartName="/ppt/media/image3.jpeg" ContentType="image/jpeg"/>
  <Override PartName="/ppt/media/image9.wmf" ContentType="image/x-wmf"/>
  <Override PartName="/ppt/media/image115.png" ContentType="image/png"/>
  <Override PartName="/ppt/media/image48.png" ContentType="image/png"/>
  <Override PartName="/ppt/media/image134.png" ContentType="image/png"/>
  <Override PartName="/ppt/media/image42.png" ContentType="image/png"/>
  <Override PartName="/ppt/media/image132.png" ContentType="image/png"/>
  <Override PartName="/ppt/media/image46.png" ContentType="image/png"/>
  <Override PartName="/ppt/media/image131.png" ContentType="image/png"/>
  <Override PartName="/ppt/media/image45.png" ContentType="image/png"/>
  <Override PartName="/ppt/media/image130.png" ContentType="image/png"/>
  <Override PartName="/ppt/media/image79.png" ContentType="image/png"/>
  <Override PartName="/ppt/media/image44.png" ContentType="image/png"/>
  <Override PartName="/ppt/media/image36.jpeg" ContentType="image/jpeg"/>
  <Override PartName="/ppt/media/image107.png" ContentType="image/png"/>
  <Override PartName="/ppt/media/image57.png" ContentType="image/png"/>
  <Override PartName="/ppt/media/image14.wmf" ContentType="image/x-wmf"/>
  <Override PartName="/ppt/media/image34.jpeg" ContentType="image/jpeg"/>
  <Override PartName="/ppt/media/image8.png" ContentType="image/png"/>
  <Override PartName="/ppt/media/image30.png" ContentType="image/png"/>
  <Override PartName="/ppt/media/image127.png" ContentType="image/png"/>
  <Override PartName="/ppt/media/image28.wmf" ContentType="image/x-wmf"/>
  <Override PartName="/ppt/media/image122.png" ContentType="image/png"/>
  <Override PartName="/ppt/media/image32.wmf" ContentType="image/x-wmf"/>
  <Override PartName="/ppt/media/image75.png" ContentType="image/png"/>
  <Override PartName="/ppt/media/image25.wmf" ContentType="image/x-wmf"/>
  <Override PartName="/ppt/media/image68.png" ContentType="image/png"/>
  <Override PartName="/ppt/media/image38.jpeg" ContentType="image/jpeg"/>
  <Override PartName="/ppt/media/image72.png" ContentType="image/png"/>
  <Override PartName="/ppt/media/image56.png" ContentType="image/png"/>
  <Override PartName="/ppt/media/image24.wmf" ContentType="image/x-wmf"/>
  <Override PartName="/ppt/media/image67.png" ContentType="image/png"/>
  <Override PartName="/ppt/media/image15.wmf" ContentType="image/x-wmf"/>
  <Override PartName="/ppt/media/image58.png" ContentType="image/png"/>
  <Override PartName="/ppt/media/image126.png" ContentType="image/png"/>
  <Override PartName="/ppt/media/image21.wmf" ContentType="image/x-wmf"/>
  <Override PartName="/ppt/media/image64.png" ContentType="image/png"/>
  <Override PartName="/ppt/media/image20.wmf" ContentType="image/x-wmf"/>
  <Override PartName="/ppt/media/image63.png" ContentType="image/png"/>
  <Override PartName="/ppt/media/image22.wmf" ContentType="image/x-wmf"/>
  <Override PartName="/ppt/media/image65.png" ContentType="image/png"/>
  <Override PartName="/ppt/media/image119.wmf" ContentType="image/x-wmf"/>
  <Override PartName="/ppt/media/image23.wmf" ContentType="image/x-wmf"/>
  <Override PartName="/ppt/media/image66.png" ContentType="image/png"/>
  <Override PartName="/ppt/media/image26.wmf" ContentType="image/x-wmf"/>
  <Override PartName="/ppt/media/image69.png" ContentType="image/png"/>
  <Override PartName="/ppt/media/image120.png" ContentType="image/png"/>
  <Override PartName="/ppt/media/image60.png" ContentType="image/png"/>
  <Override PartName="/ppt/media/image61.png" ContentType="image/png"/>
  <Override PartName="/ppt/media/image62.png" ContentType="image/png"/>
  <Override PartName="/ppt/media/image18.jpeg" ContentType="image/jpeg"/>
  <Override PartName="/ppt/media/image70.png" ContentType="image/png"/>
  <Override PartName="/ppt/media/image71.png" ContentType="image/png"/>
  <Override PartName="/ppt/media/image73.png" ContentType="image/png"/>
  <Override PartName="/ppt/media/image74.png" ContentType="image/png"/>
  <Override PartName="/ppt/media/image76.png" ContentType="image/png"/>
  <Override PartName="/ppt/media/image77.png" ContentType="image/png"/>
  <Override PartName="/ppt/media/image80.png" ContentType="image/png"/>
  <Override PartName="/ppt/media/image13.png" ContentType="image/png"/>
  <Override PartName="/ppt/media/image81.png" ContentType="image/png"/>
  <Override PartName="/ppt/media/image83.png" ContentType="image/png"/>
  <Override PartName="/ppt/media/image84.png" ContentType="image/png"/>
  <Override PartName="/ppt/media/image1.wmf" ContentType="image/x-wmf"/>
  <Override PartName="/ppt/media/image86.png" ContentType="image/png"/>
  <Override PartName="/ppt/media/image2.wmf" ContentType="image/x-wmf"/>
  <Override PartName="/ppt/media/image87.png" ContentType="image/png"/>
  <Override PartName="/ppt/media/image88.png" ContentType="image/png"/>
  <Override PartName="/ppt/media/image4.wmf" ContentType="image/x-wmf"/>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46.xml.rels" ContentType="application/vnd.openxmlformats-package.relationships+xml"/>
  <Override PartName="/ppt/slides/_rels/slide5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x="12192000" cy="6858000"/>
  <p:notesSz cx="7099300" cy="102346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de-DE" sz="1800" spc="-1" strike="noStrike">
                <a:solidFill>
                  <a:srgbClr val="000000"/>
                </a:solidFill>
                <a:latin typeface="Spartan"/>
              </a:rPr>
              <a:t>Folie mittels Klicken verschieben</a:t>
            </a:r>
            <a:endParaRPr b="0" lang="de-DE" sz="1800" spc="-1" strike="noStrike">
              <a:solidFill>
                <a:srgbClr val="000000"/>
              </a:solidFill>
              <a:latin typeface="Spartan"/>
            </a:endParaRPr>
          </a:p>
        </p:txBody>
      </p:sp>
      <p:sp>
        <p:nvSpPr>
          <p:cNvPr id="420" name="PlaceHolder 2"/>
          <p:cNvSpPr>
            <a:spLocks noGrp="1"/>
          </p:cNvSpPr>
          <p:nvPr>
            <p:ph type="body"/>
          </p:nvPr>
        </p:nvSpPr>
        <p:spPr>
          <a:xfrm>
            <a:off x="777240" y="4777560"/>
            <a:ext cx="6217560" cy="4525920"/>
          </a:xfrm>
          <a:prstGeom prst="rect">
            <a:avLst/>
          </a:prstGeom>
        </p:spPr>
        <p:txBody>
          <a:bodyPr lIns="0" rIns="0" tIns="0" bIns="0">
            <a:noAutofit/>
          </a:bodyPr>
          <a:p>
            <a:r>
              <a:rPr b="0" lang="de-DE" sz="2000" spc="-1" strike="noStrike">
                <a:latin typeface="Arial"/>
              </a:rPr>
              <a:t>Format der Notizen mittels Klicken bearbeiten</a:t>
            </a:r>
            <a:endParaRPr b="0" lang="de-DE" sz="2000" spc="-1" strike="noStrike">
              <a:latin typeface="Arial"/>
            </a:endParaRPr>
          </a:p>
        </p:txBody>
      </p:sp>
      <p:sp>
        <p:nvSpPr>
          <p:cNvPr id="421" name="PlaceHolder 3"/>
          <p:cNvSpPr>
            <a:spLocks noGrp="1"/>
          </p:cNvSpPr>
          <p:nvPr>
            <p:ph type="hdr"/>
          </p:nvPr>
        </p:nvSpPr>
        <p:spPr>
          <a:xfrm>
            <a:off x="0" y="0"/>
            <a:ext cx="3372840" cy="502560"/>
          </a:xfrm>
          <a:prstGeom prst="rect">
            <a:avLst/>
          </a:prstGeom>
        </p:spPr>
        <p:txBody>
          <a:bodyPr lIns="0" rIns="0" tIns="0" bIns="0">
            <a:noAutofit/>
          </a:bodyPr>
          <a:p>
            <a:r>
              <a:rPr b="0" lang="de-DE" sz="1400" spc="-1" strike="noStrike">
                <a:latin typeface="Times New Roman"/>
              </a:rPr>
              <a:t>&lt;Kopfzeile&gt;</a:t>
            </a:r>
            <a:endParaRPr b="0" lang="de-DE" sz="1400" spc="-1" strike="noStrike">
              <a:latin typeface="Times New Roman"/>
            </a:endParaRPr>
          </a:p>
        </p:txBody>
      </p:sp>
      <p:sp>
        <p:nvSpPr>
          <p:cNvPr id="422" name="PlaceHolder 4"/>
          <p:cNvSpPr>
            <a:spLocks noGrp="1"/>
          </p:cNvSpPr>
          <p:nvPr>
            <p:ph type="dt"/>
          </p:nvPr>
        </p:nvSpPr>
        <p:spPr>
          <a:xfrm>
            <a:off x="4399200" y="0"/>
            <a:ext cx="3372840" cy="502560"/>
          </a:xfrm>
          <a:prstGeom prst="rect">
            <a:avLst/>
          </a:prstGeom>
        </p:spPr>
        <p:txBody>
          <a:bodyPr lIns="0" rIns="0" tIns="0" bIns="0">
            <a:noAutofit/>
          </a:bodyPr>
          <a:p>
            <a:pPr algn="r"/>
            <a:r>
              <a:rPr b="0" lang="de-DE" sz="1400" spc="-1" strike="noStrike">
                <a:latin typeface="Times New Roman"/>
              </a:rPr>
              <a:t>&lt;Datum/Uhrzeit&gt;</a:t>
            </a:r>
            <a:endParaRPr b="0" lang="de-DE" sz="1400" spc="-1" strike="noStrike">
              <a:latin typeface="Times New Roman"/>
            </a:endParaRPr>
          </a:p>
        </p:txBody>
      </p:sp>
      <p:sp>
        <p:nvSpPr>
          <p:cNvPr id="423" name="PlaceHolder 5"/>
          <p:cNvSpPr>
            <a:spLocks noGrp="1"/>
          </p:cNvSpPr>
          <p:nvPr>
            <p:ph type="ftr"/>
          </p:nvPr>
        </p:nvSpPr>
        <p:spPr>
          <a:xfrm>
            <a:off x="0" y="9555480"/>
            <a:ext cx="3372840" cy="502560"/>
          </a:xfrm>
          <a:prstGeom prst="rect">
            <a:avLst/>
          </a:prstGeom>
        </p:spPr>
        <p:txBody>
          <a:bodyPr lIns="0" rIns="0" tIns="0" bIns="0" anchor="b">
            <a:noAutofit/>
          </a:bodyPr>
          <a:p>
            <a:r>
              <a:rPr b="0" lang="de-DE" sz="1400" spc="-1" strike="noStrike">
                <a:latin typeface="Times New Roman"/>
              </a:rPr>
              <a:t>&lt;Fußzeile&gt;</a:t>
            </a:r>
            <a:endParaRPr b="0" lang="de-DE" sz="1400" spc="-1" strike="noStrike">
              <a:latin typeface="Times New Roman"/>
            </a:endParaRPr>
          </a:p>
        </p:txBody>
      </p:sp>
      <p:sp>
        <p:nvSpPr>
          <p:cNvPr id="42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9B79ABE-ED7E-4E4F-8E9E-9B9CDE0AF162}" type="slidenum">
              <a:rPr b="0" lang="de-DE" sz="1400" spc="-1" strike="noStrike">
                <a:latin typeface="Times New Roman"/>
              </a:rPr>
              <a:t>&lt;Foliennummer&gt;</a:t>
            </a:fld>
            <a:endParaRPr b="0" lang="de-DE"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hyperlink" Target="https://de.wikipedia.org/wiki/Daemon" TargetMode="External"/><Relationship Id="rId2" Type="http://schemas.openxmlformats.org/officeDocument/2006/relationships/hyperlink" Target="https://de.wikipedia.org/wiki/Linux" TargetMode="External"/><Relationship Id="rId3" Type="http://schemas.openxmlformats.org/officeDocument/2006/relationships/hyperlink" Target="https://de.wikipedia.org/wiki/Init" TargetMode="External"/><Relationship Id="rId4" Type="http://schemas.openxmlformats.org/officeDocument/2006/relationships/hyperlink" Target="https://de.wikipedia.org/wiki/Prozess_(Informatik)" TargetMode="External"/><Relationship Id="rId5" Type="http://schemas.openxmlformats.org/officeDocument/2006/relationships/hyperlink" Target="https://de.wikipedia.org/wiki/Process_identifier" TargetMode="External"/><Relationship Id="rId6" Type="http://schemas.openxmlformats.org/officeDocument/2006/relationships/slide" Target="../slides/slide11.xml"/><Relationship Id="rId7"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jaas.ai/how-it-works"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www.youtube.com/watch?v=8C_SCDbUJTg" TargetMode="External"/><Relationship Id="rId2" Type="http://schemas.openxmlformats.org/officeDocument/2006/relationships/slide" Target="../slides/slide17.xml"/><Relationship Id="rId3"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www.youtube.com/watch?v=8C_SCDbUJTg"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kubernetes.io/docs/concepts/storage/persistent-volumes/" TargetMode="External"/><Relationship Id="rId2" Type="http://schemas.openxmlformats.org/officeDocument/2006/relationships/hyperlink" Target="https://kubernetes.io/docs/concepts/storage/storage-classes" TargetMode="External"/><Relationship Id="rId3" Type="http://schemas.openxmlformats.org/officeDocument/2006/relationships/hyperlink" Target="https://kubernetes.io/docs/concepts/storage/persistent-volumes/#persistentvolumeclaims" TargetMode="External"/><Relationship Id="rId4" Type="http://schemas.openxmlformats.org/officeDocument/2006/relationships/slide" Target="../slides/slide44.xml"/><Relationship Id="rId5"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139680" y="768240"/>
            <a:ext cx="6819480" cy="3836520"/>
          </a:xfrm>
          <a:prstGeom prst="rect">
            <a:avLst/>
          </a:prstGeom>
        </p:spPr>
      </p:sp>
      <p:sp>
        <p:nvSpPr>
          <p:cNvPr id="1064"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1" lang="de-DE" sz="1200" spc="-1" strike="noStrike">
                <a:solidFill>
                  <a:srgbClr val="000000"/>
                </a:solidFill>
                <a:latin typeface="+mn-lt"/>
                <a:ea typeface="+mn-ea"/>
              </a:rPr>
              <a:t>systemd</a:t>
            </a:r>
            <a:r>
              <a:rPr b="0" lang="de-DE" sz="1200" spc="-1" strike="noStrike">
                <a:solidFill>
                  <a:srgbClr val="000000"/>
                </a:solidFill>
                <a:latin typeface="+mn-lt"/>
                <a:ea typeface="+mn-ea"/>
              </a:rPr>
              <a:t> ist ein Hintergrundprogramm (</a:t>
            </a:r>
            <a:r>
              <a:rPr b="0" lang="de-DE" sz="1200" spc="-1" strike="noStrike">
                <a:solidFill>
                  <a:srgbClr val="000000"/>
                </a:solidFill>
                <a:latin typeface="+mn-lt"/>
                <a:ea typeface="+mn-ea"/>
                <a:hlinkClick r:id="rId1"/>
              </a:rPr>
              <a:t>Daemon</a:t>
            </a:r>
            <a:r>
              <a:rPr b="0" lang="de-DE" sz="1200" spc="-1" strike="noStrike">
                <a:solidFill>
                  <a:srgbClr val="000000"/>
                </a:solidFill>
                <a:latin typeface="+mn-lt"/>
                <a:ea typeface="+mn-ea"/>
              </a:rPr>
              <a:t>) für </a:t>
            </a:r>
            <a:r>
              <a:rPr b="0" lang="de-DE" sz="1200" spc="-1" strike="noStrike">
                <a:solidFill>
                  <a:srgbClr val="000000"/>
                </a:solidFill>
                <a:latin typeface="+mn-lt"/>
                <a:ea typeface="+mn-ea"/>
                <a:hlinkClick r:id="rId2"/>
              </a:rPr>
              <a:t>Linux</a:t>
            </a:r>
            <a:r>
              <a:rPr b="0" lang="de-DE" sz="1200" spc="-1" strike="noStrike">
                <a:solidFill>
                  <a:srgbClr val="000000"/>
                </a:solidFill>
                <a:latin typeface="+mn-lt"/>
                <a:ea typeface="+mn-ea"/>
              </a:rPr>
              <a:t>-Systeme, das als </a:t>
            </a:r>
            <a:r>
              <a:rPr b="0" lang="de-DE" sz="1200" spc="-1" strike="noStrike">
                <a:solidFill>
                  <a:srgbClr val="000000"/>
                </a:solidFill>
                <a:latin typeface="+mn-lt"/>
                <a:ea typeface="+mn-ea"/>
                <a:hlinkClick r:id="rId3"/>
              </a:rPr>
              <a:t>init</a:t>
            </a:r>
            <a:r>
              <a:rPr b="0" lang="de-DE" sz="1200" spc="-1" strike="noStrike">
                <a:solidFill>
                  <a:srgbClr val="000000"/>
                </a:solidFill>
                <a:latin typeface="+mn-lt"/>
                <a:ea typeface="+mn-ea"/>
              </a:rPr>
              <a:t>-Prozess als erster </a:t>
            </a:r>
            <a:r>
              <a:rPr b="0" lang="de-DE" sz="1200" spc="-1" strike="noStrike">
                <a:solidFill>
                  <a:srgbClr val="000000"/>
                </a:solidFill>
                <a:latin typeface="+mn-lt"/>
                <a:ea typeface="+mn-ea"/>
                <a:hlinkClick r:id="rId4"/>
              </a:rPr>
              <a:t>Prozess</a:t>
            </a:r>
            <a:r>
              <a:rPr b="0" lang="de-DE" sz="1200" spc="-1" strike="noStrike">
                <a:solidFill>
                  <a:srgbClr val="000000"/>
                </a:solidFill>
                <a:latin typeface="+mn-lt"/>
                <a:ea typeface="+mn-ea"/>
              </a:rPr>
              <a:t> (</a:t>
            </a:r>
            <a:r>
              <a:rPr b="0" lang="de-DE" sz="1200" spc="-1" strike="noStrike">
                <a:solidFill>
                  <a:srgbClr val="000000"/>
                </a:solidFill>
                <a:latin typeface="+mn-lt"/>
                <a:ea typeface="+mn-ea"/>
                <a:hlinkClick r:id="rId5"/>
              </a:rPr>
              <a:t>Prozess-ID</a:t>
            </a:r>
            <a:r>
              <a:rPr b="0" lang="de-DE" sz="1200" spc="-1" strike="noStrike">
                <a:solidFill>
                  <a:srgbClr val="000000"/>
                </a:solidFill>
                <a:latin typeface="+mn-lt"/>
                <a:ea typeface="+mn-ea"/>
              </a:rPr>
              <a:t> 1) zum Starten, Überwachen und Beenden weiterer Prozesse dient. </a:t>
            </a:r>
            <a:endParaRPr b="0" lang="de-DE" sz="1200" spc="-1" strike="noStrike">
              <a:latin typeface="Arial"/>
            </a:endParaRPr>
          </a:p>
          <a:p>
            <a:pPr marL="216000" indent="-216000">
              <a:lnSpc>
                <a:spcPct val="100000"/>
              </a:lnSpc>
            </a:pPr>
            <a:r>
              <a:rPr b="0" lang="de-DE" sz="1200" spc="-1" strike="noStrike">
                <a:solidFill>
                  <a:srgbClr val="000000"/>
                </a:solidFill>
                <a:latin typeface="+mn-lt"/>
                <a:ea typeface="+mn-ea"/>
              </a:rPr>
              <a:t>Der Name entspricht mit dem abschließenden „d“ dem für Daemons üblichen Namensschema: systemd ist der Daemon, der das System startet und betreut.</a:t>
            </a:r>
            <a:endParaRPr b="0" lang="de-DE" sz="1200" spc="-1" strike="noStrike">
              <a:latin typeface="Arial"/>
            </a:endParaRPr>
          </a:p>
        </p:txBody>
      </p:sp>
      <p:sp>
        <p:nvSpPr>
          <p:cNvPr id="1065"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1C962813-E333-48A3-9AFC-78E75029E1D0}" type="slidenum">
              <a:rPr b="0" lang="de-DE" sz="1300" spc="-1" strike="noStrike">
                <a:latin typeface="Times New Roman"/>
              </a:rPr>
              <a:t>48</a:t>
            </a:fld>
            <a:endParaRPr b="0" lang="de-DE" sz="13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sldImg"/>
          </p:nvPr>
        </p:nvSpPr>
        <p:spPr>
          <a:xfrm>
            <a:off x="139680" y="768240"/>
            <a:ext cx="6819480" cy="3836520"/>
          </a:xfrm>
          <a:prstGeom prst="rect">
            <a:avLst/>
          </a:prstGeom>
        </p:spPr>
      </p:sp>
      <p:sp>
        <p:nvSpPr>
          <p:cNvPr id="1067"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Scheduling oft über einen Scheduler, der Teil vom Orchestrierer ist -&gt; sehen wir bei Kubernetes auch</a:t>
            </a:r>
            <a:endParaRPr b="0" lang="de-DE" sz="2000" spc="-1" strike="noStrike">
              <a:latin typeface="Arial"/>
            </a:endParaRPr>
          </a:p>
          <a:p>
            <a:pPr marL="216000" indent="-216000">
              <a:lnSpc>
                <a:spcPct val="100000"/>
              </a:lnSpc>
            </a:pPr>
            <a:r>
              <a:rPr b="0" lang="de-DE" sz="2000" spc="-1" strike="noStrike">
                <a:latin typeface="Arial"/>
              </a:rPr>
              <a:t>-&gt; hier viel mehr als reines Scheduling</a:t>
            </a:r>
            <a:endParaRPr b="0" lang="de-DE" sz="2000" spc="-1" strike="noStrike">
              <a:latin typeface="Arial"/>
            </a:endParaRPr>
          </a:p>
          <a:p>
            <a:pPr marL="216000" indent="-216000">
              <a:lnSpc>
                <a:spcPct val="100000"/>
              </a:lnSpc>
            </a:pPr>
            <a:r>
              <a:rPr b="0" lang="de-DE" sz="2000" spc="-1" strike="noStrike">
                <a:latin typeface="Arial"/>
              </a:rPr>
              <a:t>Hier: services != microservices</a:t>
            </a:r>
            <a:endParaRPr b="0" lang="de-DE" sz="2000" spc="-1" strike="noStrike">
              <a:latin typeface="Arial"/>
            </a:endParaRPr>
          </a:p>
        </p:txBody>
      </p:sp>
      <p:sp>
        <p:nvSpPr>
          <p:cNvPr id="1068"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9DC6286B-15F1-49F8-910B-A38BEB9FB893}" type="slidenum">
              <a:rPr b="0" lang="de-DE" sz="1300" spc="-1" strike="noStrike">
                <a:latin typeface="Times New Roman"/>
              </a:rPr>
              <a:t>48</a:t>
            </a:fld>
            <a:endParaRPr b="0" lang="de-DE" sz="13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PlaceHolder 1"/>
          <p:cNvSpPr>
            <a:spLocks noGrp="1"/>
          </p:cNvSpPr>
          <p:nvPr>
            <p:ph type="sldImg"/>
          </p:nvPr>
        </p:nvSpPr>
        <p:spPr>
          <a:xfrm>
            <a:off x="139680" y="768240"/>
            <a:ext cx="6819480" cy="3836520"/>
          </a:xfrm>
          <a:prstGeom prst="rect">
            <a:avLst/>
          </a:prstGeom>
        </p:spPr>
      </p:sp>
      <p:sp>
        <p:nvSpPr>
          <p:cNvPr id="1070"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Beispiel für Level 1: JUJU. Graph wird über UI angelegt oder per CLI: juju deploy haproxy, juju add-relation ha-proxy backend, …</a:t>
            </a:r>
            <a:endParaRPr b="0" lang="de-DE" sz="2000" spc="-1" strike="noStrike">
              <a:latin typeface="Arial"/>
            </a:endParaRPr>
          </a:p>
          <a:p>
            <a:pPr marL="216000" indent="-216000">
              <a:lnSpc>
                <a:spcPct val="100000"/>
              </a:lnSpc>
            </a:pPr>
            <a:r>
              <a:rPr b="0" lang="de-DE" sz="2000" spc="-1" strike="noStrike">
                <a:latin typeface="Arial"/>
              </a:rPr>
              <a:t>Level 2: z.B. Docker Compose, Infrastructure DSL zur Orchestrierung - Level über Pods wie Compose etc.</a:t>
            </a:r>
            <a:endParaRPr b="0" lang="de-DE" sz="2000" spc="-1" strike="noStrike">
              <a:latin typeface="Arial"/>
            </a:endParaRPr>
          </a:p>
          <a:p>
            <a:pPr marL="216000" indent="-216000">
              <a:lnSpc>
                <a:spcPct val="100000"/>
              </a:lnSpc>
            </a:pPr>
            <a:endParaRPr b="0" lang="de-DE" sz="2000" spc="-1" strike="noStrike">
              <a:latin typeface="Arial"/>
            </a:endParaRPr>
          </a:p>
        </p:txBody>
      </p:sp>
      <p:sp>
        <p:nvSpPr>
          <p:cNvPr id="1071"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tabLst>
                <a:tab algn="l" pos="0"/>
              </a:tabLst>
            </a:pPr>
            <a:fld id="{3EEEC59B-1D26-48D8-AAB1-06ECDB542E12}" type="slidenum">
              <a:rPr b="0" lang="de-DE" sz="1200" spc="-1" strike="noStrike">
                <a:solidFill>
                  <a:srgbClr val="000000"/>
                </a:solidFill>
                <a:latin typeface="Calibri"/>
                <a:ea typeface="+mn-ea"/>
              </a:rPr>
              <a:t>48</a:t>
            </a:fld>
            <a:endParaRPr b="0" lang="de-DE"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139680" y="768240"/>
            <a:ext cx="6819480" cy="3836520"/>
          </a:xfrm>
          <a:prstGeom prst="rect">
            <a:avLst/>
          </a:prstGeom>
        </p:spPr>
      </p:sp>
      <p:sp>
        <p:nvSpPr>
          <p:cNvPr id="1073"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Anderes Beispiel für 1-Level: Juju (</a:t>
            </a:r>
            <a:r>
              <a:rPr b="0" lang="de-DE" sz="2000" spc="-1" strike="noStrike" u="sng">
                <a:solidFill>
                  <a:srgbClr val="000000"/>
                </a:solidFill>
                <a:uFillTx/>
                <a:latin typeface="Arial"/>
                <a:hlinkClick r:id="rId1"/>
              </a:rPr>
              <a:t>https://jaas.ai/how-it-works</a:t>
            </a:r>
            <a:r>
              <a:rPr b="0" lang="de-DE" sz="2000" spc="-1" strike="noStrike">
                <a:solidFill>
                  <a:srgbClr val="000000"/>
                </a:solidFill>
                <a:latin typeface="Arial"/>
              </a:rPr>
              <a:t>)</a:t>
            </a:r>
            <a:endParaRPr b="0" lang="de-DE" sz="2000" spc="-1" strike="noStrike">
              <a:latin typeface="Arial"/>
            </a:endParaRPr>
          </a:p>
          <a:p>
            <a:pPr marL="216000" indent="-216000">
              <a:lnSpc>
                <a:spcPct val="100000"/>
              </a:lnSpc>
            </a:pPr>
            <a:r>
              <a:rPr b="0" lang="de-DE" sz="2000" spc="-1" strike="noStrike">
                <a:solidFill>
                  <a:srgbClr val="000000"/>
                </a:solidFill>
                <a:latin typeface="Arial"/>
              </a:rPr>
              <a:t>Hier im 1-Level: --link für Relation. Achtung: das ist ein Legacy Feature von Docker! Mit links muss man keine Ports global exponieren, sondern hat einen Tunnel via Docker zwischen den beiden Containern</a:t>
            </a:r>
            <a:endParaRPr b="0" lang="de-DE" sz="2000" spc="-1" strike="noStrike">
              <a:latin typeface="Arial"/>
            </a:endParaRPr>
          </a:p>
        </p:txBody>
      </p:sp>
      <p:sp>
        <p:nvSpPr>
          <p:cNvPr id="1074"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tabLst>
                <a:tab algn="l" pos="0"/>
              </a:tabLst>
            </a:pPr>
            <a:fld id="{9B27A090-CC01-4528-9A64-B5B2CACA0606}" type="slidenum">
              <a:rPr b="0" lang="de-DE" sz="1200" spc="-1" strike="noStrike">
                <a:solidFill>
                  <a:srgbClr val="000000"/>
                </a:solidFill>
                <a:latin typeface="Calibri"/>
                <a:ea typeface="+mn-ea"/>
              </a:rPr>
              <a:t>48</a:t>
            </a:fld>
            <a:endParaRPr b="0" lang="de-DE"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PlaceHolder 1"/>
          <p:cNvSpPr>
            <a:spLocks noGrp="1"/>
          </p:cNvSpPr>
          <p:nvPr>
            <p:ph type="sldImg"/>
          </p:nvPr>
        </p:nvSpPr>
        <p:spPr>
          <a:xfrm>
            <a:off x="139680" y="768240"/>
            <a:ext cx="6819480" cy="3836520"/>
          </a:xfrm>
          <a:prstGeom prst="rect">
            <a:avLst/>
          </a:prstGeom>
        </p:spPr>
      </p:sp>
      <p:sp>
        <p:nvSpPr>
          <p:cNvPr id="1076"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en-US" sz="1200" spc="-1" strike="noStrike">
                <a:solidFill>
                  <a:srgbClr val="000000"/>
                </a:solidFill>
                <a:latin typeface="+mn-lt"/>
                <a:ea typeface="+mn-ea"/>
              </a:rPr>
              <a:t>Chronos is a framework for Mesos that was originally developed by Airbnb as a replacement for cron. As such, it is a fully-featured, distributed, and fault-tolerant scheduler for Mesos, which eases the orchestration of jobs, which are collections of tasks. It includes an API that allows for scripting of scheduling jobs, and a web UI for ease of use.</a:t>
            </a:r>
            <a:endParaRPr b="0" lang="de-DE" sz="1200" spc="-1" strike="noStrike">
              <a:latin typeface="Arial"/>
            </a:endParaRPr>
          </a:p>
          <a:p>
            <a:pPr marL="216000" indent="-216000">
              <a:lnSpc>
                <a:spcPct val="100000"/>
              </a:lnSpc>
            </a:pPr>
            <a:r>
              <a:rPr b="0" lang="en-US" sz="1200" spc="-1" strike="noStrike">
                <a:solidFill>
                  <a:srgbClr val="000000"/>
                </a:solidFill>
                <a:latin typeface="+mn-lt"/>
                <a:ea typeface="+mn-ea"/>
              </a:rPr>
              <a:t>In Mesosphere, Chronos compliments Marathon as it provides another way to run applications, according to a schedule or other conditions, such as the completion of another job. It is also capable of scheduling jobs on multiple Mesos slave nodes, and provides statistics about job failures and successes.</a:t>
            </a:r>
            <a:endParaRPr b="0" lang="de-DE" sz="1200" spc="-1" strike="noStrike">
              <a:latin typeface="Arial"/>
            </a:endParaRPr>
          </a:p>
          <a:p>
            <a:pPr marL="216000" indent="-216000">
              <a:lnSpc>
                <a:spcPct val="100000"/>
              </a:lnSpc>
            </a:pPr>
            <a:endParaRPr b="0" lang="de-DE" sz="1200" spc="-1" strike="noStrike">
              <a:latin typeface="Arial"/>
            </a:endParaRPr>
          </a:p>
        </p:txBody>
      </p:sp>
      <p:sp>
        <p:nvSpPr>
          <p:cNvPr id="1077"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90D5B56A-E038-48F1-9018-00ADBF705A78}" type="slidenum">
              <a:rPr b="0" lang="de-DE" sz="1300" spc="-1" strike="noStrike">
                <a:latin typeface="Times New Roman"/>
              </a:rPr>
              <a:t>48</a:t>
            </a:fld>
            <a:endParaRPr b="0" lang="de-DE" sz="13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139680" y="768240"/>
            <a:ext cx="6819480" cy="3836520"/>
          </a:xfrm>
          <a:prstGeom prst="rect">
            <a:avLst/>
          </a:prstGeom>
        </p:spPr>
      </p:sp>
      <p:sp>
        <p:nvSpPr>
          <p:cNvPr id="1079"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~14.30</a:t>
            </a:r>
            <a:endParaRPr b="0" lang="de-DE" sz="2000" spc="-1" strike="noStrike">
              <a:latin typeface="Arial"/>
            </a:endParaRPr>
          </a:p>
        </p:txBody>
      </p:sp>
      <p:sp>
        <p:nvSpPr>
          <p:cNvPr id="1080"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516466B0-B410-48A6-876F-5D5F723FD8C4}" type="slidenum">
              <a:rPr b="0" lang="de-DE" sz="1300" spc="-1" strike="noStrike">
                <a:latin typeface="Times New Roman"/>
              </a:rPr>
              <a:t>48</a:t>
            </a:fld>
            <a:endParaRPr b="0" lang="de-DE" sz="13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sldImg"/>
          </p:nvPr>
        </p:nvSpPr>
        <p:spPr>
          <a:xfrm>
            <a:off x="139680" y="768240"/>
            <a:ext cx="6819480" cy="3836520"/>
          </a:xfrm>
          <a:prstGeom prst="rect">
            <a:avLst/>
          </a:prstGeom>
        </p:spPr>
      </p:sp>
      <p:sp>
        <p:nvSpPr>
          <p:cNvPr id="1082" name="PlaceHolder 2"/>
          <p:cNvSpPr>
            <a:spLocks noGrp="1"/>
          </p:cNvSpPr>
          <p:nvPr>
            <p:ph type="body"/>
          </p:nvPr>
        </p:nvSpPr>
        <p:spPr>
          <a:xfrm>
            <a:off x="709920" y="4861440"/>
            <a:ext cx="5679000" cy="4605120"/>
          </a:xfrm>
          <a:prstGeom prst="rect">
            <a:avLst/>
          </a:prstGeom>
        </p:spPr>
        <p:txBody>
          <a:bodyPr lIns="99000" rIns="99000" tIns="49680" bIns="49680">
            <a:noAutofit/>
          </a:bodyPr>
          <a:p>
            <a:pPr>
              <a:lnSpc>
                <a:spcPct val="100000"/>
              </a:lnSpc>
              <a:tabLst>
                <a:tab algn="l" pos="0"/>
              </a:tabLst>
            </a:pPr>
            <a:r>
              <a:rPr b="0" lang="de-DE" sz="2000" spc="-1" strike="noStrike" u="sng">
                <a:solidFill>
                  <a:srgbClr val="000000"/>
                </a:solidFill>
                <a:uFillTx/>
                <a:latin typeface="Arial"/>
                <a:hlinkClick r:id="rId1"/>
              </a:rPr>
              <a:t>https://www.youtube.com/watch?v=8C_SCDbUJTg</a:t>
            </a:r>
            <a:endParaRPr b="0" lang="de-DE" sz="2000" spc="-1" strike="noStrike">
              <a:latin typeface="Arial"/>
            </a:endParaRPr>
          </a:p>
          <a:p>
            <a:pPr>
              <a:lnSpc>
                <a:spcPct val="100000"/>
              </a:lnSpc>
              <a:tabLst>
                <a:tab algn="l" pos="0"/>
              </a:tabLst>
            </a:pPr>
            <a:endParaRPr b="0" lang="de-DE" sz="2000" spc="-1" strike="noStrike">
              <a:latin typeface="Arial"/>
            </a:endParaRPr>
          </a:p>
        </p:txBody>
      </p:sp>
      <p:sp>
        <p:nvSpPr>
          <p:cNvPr id="1083"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8CBB9955-DD53-423B-8FB3-4BC58DEE8555}" type="slidenum">
              <a:rPr b="0" lang="de-DE" sz="1300" spc="-1" strike="noStrike">
                <a:latin typeface="Times New Roman"/>
              </a:rPr>
              <a:t>48</a:t>
            </a:fld>
            <a:endParaRPr b="0" lang="de-DE" sz="13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sldImg"/>
          </p:nvPr>
        </p:nvSpPr>
        <p:spPr>
          <a:xfrm>
            <a:off x="139680" y="768240"/>
            <a:ext cx="6819480" cy="3836520"/>
          </a:xfrm>
          <a:prstGeom prst="rect">
            <a:avLst/>
          </a:prstGeom>
        </p:spPr>
      </p:sp>
      <p:sp>
        <p:nvSpPr>
          <p:cNvPr id="1085"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Kubernetes: Hostet Applications ins Form von Containern.</a:t>
            </a:r>
            <a:endParaRPr b="0" lang="de-DE" sz="2000" spc="-1" strike="noStrike">
              <a:latin typeface="Arial"/>
            </a:endParaRPr>
          </a:p>
          <a:p>
            <a:pPr marL="216000" indent="-216000">
              <a:lnSpc>
                <a:spcPct val="100000"/>
              </a:lnSpc>
            </a:pPr>
            <a:r>
              <a:rPr b="0" lang="de-DE" sz="2000" spc="-1" strike="noStrike">
                <a:latin typeface="Arial"/>
              </a:rPr>
              <a:t>Erlaubt einfaches Deployment, Skalierung, Ausfallsicherheit, …</a:t>
            </a:r>
            <a:endParaRPr b="0" lang="de-DE" sz="2000" spc="-1" strike="noStrike">
              <a:latin typeface="Arial"/>
            </a:endParaRPr>
          </a:p>
          <a:p>
            <a:pPr marL="216000" indent="-216000">
              <a:lnSpc>
                <a:spcPct val="100000"/>
              </a:lnSpc>
            </a:pPr>
            <a:r>
              <a:rPr b="0" lang="de-DE" sz="2000" spc="-1" strike="noStrike">
                <a:latin typeface="Arial"/>
              </a:rPr>
              <a:t>Die Worker Nodes übernehmen die eigentliche Arbeit und hosten die Container</a:t>
            </a:r>
            <a:endParaRPr b="0" lang="de-DE" sz="2000" spc="-1" strike="noStrike">
              <a:latin typeface="Arial"/>
            </a:endParaRPr>
          </a:p>
          <a:p>
            <a:pPr marL="216000" indent="-216000">
              <a:lnSpc>
                <a:spcPct val="100000"/>
              </a:lnSpc>
            </a:pPr>
            <a:r>
              <a:rPr b="0" lang="de-DE" sz="2000" spc="-1" strike="noStrike">
                <a:latin typeface="Arial"/>
              </a:rPr>
              <a:t>Die Master Nodes übernehmen die Planung, Scheduling, Übersicht, Überwachung, Management, …</a:t>
            </a:r>
            <a:endParaRPr b="0" lang="de-DE" sz="2000" spc="-1" strike="noStrike">
              <a:latin typeface="Arial"/>
            </a:endParaRPr>
          </a:p>
          <a:p>
            <a:pPr marL="216000" indent="-216000">
              <a:lnSpc>
                <a:spcPct val="100000"/>
              </a:lnSpc>
            </a:pPr>
            <a:r>
              <a:rPr b="0" lang="de-DE" sz="2000" spc="-1" strike="noStrike">
                <a:latin typeface="Arial"/>
              </a:rPr>
              <a:t>Etcd ist ein Key-Value Store, hochverfügbar, und hält die Infos vor, welcher Container wo läuft etc.</a:t>
            </a:r>
            <a:endParaRPr b="0" lang="de-DE" sz="2000" spc="-1" strike="noStrike">
              <a:latin typeface="Arial"/>
            </a:endParaRPr>
          </a:p>
          <a:p>
            <a:pPr marL="216000" indent="-216000">
              <a:lnSpc>
                <a:spcPct val="100000"/>
              </a:lnSpc>
            </a:pPr>
            <a:r>
              <a:rPr b="0" lang="de-DE" sz="2000" spc="-1" strike="noStrike" u="sng">
                <a:solidFill>
                  <a:srgbClr val="000000"/>
                </a:solidFill>
                <a:uFillTx/>
                <a:latin typeface="Arial"/>
                <a:hlinkClick r:id="rId1"/>
              </a:rPr>
              <a:t>https://www.youtube.com/watch?v=8C_SCDbUJTg</a:t>
            </a:r>
            <a:endParaRPr b="0" lang="de-DE" sz="2000" spc="-1" strike="noStrike">
              <a:latin typeface="Arial"/>
            </a:endParaRPr>
          </a:p>
        </p:txBody>
      </p:sp>
      <p:sp>
        <p:nvSpPr>
          <p:cNvPr id="1086"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tabLst>
                <a:tab algn="l" pos="0"/>
              </a:tabLst>
            </a:pPr>
            <a:fld id="{C5B233AC-BB88-48E7-9C3A-EC4D6DB16CCE}" type="slidenum">
              <a:rPr b="0" lang="de-DE" sz="1200" spc="-1" strike="noStrike">
                <a:solidFill>
                  <a:srgbClr val="000000"/>
                </a:solidFill>
                <a:latin typeface="Calibri"/>
                <a:ea typeface="+mn-ea"/>
              </a:rPr>
              <a:t>48</a:t>
            </a:fld>
            <a:endParaRPr b="0" lang="de-DE"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685800" y="1143000"/>
            <a:ext cx="5486040" cy="3085920"/>
          </a:xfrm>
          <a:prstGeom prst="rect">
            <a:avLst/>
          </a:prstGeom>
        </p:spPr>
      </p:sp>
      <p:sp>
        <p:nvSpPr>
          <p:cNvPr id="1088"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089" name="Google Shape;1470;gcf89dc4268_0_27: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7077F6DD-48C8-4576-98B0-BADEEEBB6476}"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685800" y="1143000"/>
            <a:ext cx="5486040" cy="3085920"/>
          </a:xfrm>
          <a:prstGeom prst="rect">
            <a:avLst/>
          </a:prstGeom>
        </p:spPr>
      </p:sp>
      <p:sp>
        <p:nvSpPr>
          <p:cNvPr id="1091"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092" name="Google Shape;1476;gcf89dc4268_0_195: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A850BCF4-1875-4C70-B5E9-AD6FACB23976}"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685800" y="1143000"/>
            <a:ext cx="5486040" cy="3085920"/>
          </a:xfrm>
          <a:prstGeom prst="rect">
            <a:avLst/>
          </a:prstGeom>
        </p:spPr>
      </p:sp>
      <p:sp>
        <p:nvSpPr>
          <p:cNvPr id="1094"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095" name="Google Shape;1484;gcf89dc4268_0_177: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20508EEB-250C-4322-ADFD-24377E3901A2}"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685800" y="1143000"/>
            <a:ext cx="5486040" cy="3085920"/>
          </a:xfrm>
          <a:prstGeom prst="rect">
            <a:avLst/>
          </a:prstGeom>
        </p:spPr>
      </p:sp>
      <p:sp>
        <p:nvSpPr>
          <p:cNvPr id="1097"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098" name="Google Shape;1496;gcf89dc4268_0_292: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206D1262-9119-4147-9682-911023EEE17A}"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685800" y="1143000"/>
            <a:ext cx="5486040" cy="3085920"/>
          </a:xfrm>
          <a:prstGeom prst="rect">
            <a:avLst/>
          </a:prstGeom>
        </p:spPr>
      </p:sp>
      <p:sp>
        <p:nvSpPr>
          <p:cNvPr id="1100"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01" name="Google Shape;1515;gcf89dc4268_0_260: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75BD5234-D8BE-40C8-B2DE-07C8336EA990}"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685800" y="1143000"/>
            <a:ext cx="5486040" cy="3085920"/>
          </a:xfrm>
          <a:prstGeom prst="rect">
            <a:avLst/>
          </a:prstGeom>
        </p:spPr>
      </p:sp>
      <p:sp>
        <p:nvSpPr>
          <p:cNvPr id="1103"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04" name="Google Shape;1540;gcf89dc4268_0_153: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D792E290-AB77-4D5C-8386-67146F447E4E}"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685800" y="1143000"/>
            <a:ext cx="5486040" cy="3085920"/>
          </a:xfrm>
          <a:prstGeom prst="rect">
            <a:avLst/>
          </a:prstGeom>
        </p:spPr>
      </p:sp>
      <p:sp>
        <p:nvSpPr>
          <p:cNvPr id="1106"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07" name="Google Shape;1563;gcf89dc4268_0_353: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F82E186C-C081-456D-A5E2-39FA058AC739}"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139680" y="768240"/>
            <a:ext cx="6819480" cy="3836520"/>
          </a:xfrm>
          <a:prstGeom prst="rect">
            <a:avLst/>
          </a:prstGeom>
        </p:spPr>
      </p:sp>
      <p:sp>
        <p:nvSpPr>
          <p:cNvPr id="1109"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Werden über kubectl eingespielt</a:t>
            </a:r>
            <a:endParaRPr b="0" lang="de-DE" sz="2000" spc="-1" strike="noStrike">
              <a:latin typeface="Arial"/>
            </a:endParaRPr>
          </a:p>
          <a:p>
            <a:pPr marL="216000" indent="-216000">
              <a:lnSpc>
                <a:spcPct val="100000"/>
              </a:lnSpc>
            </a:pPr>
            <a:r>
              <a:rPr b="0" lang="de-DE" sz="2000" spc="-1" strike="noStrike">
                <a:latin typeface="Arial"/>
              </a:rPr>
              <a:t>- 3 Replicas vom Zwitscher Service (hier im Sinne von Microservice)</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Erreichbar über definierte Ports</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Zusätzlich wird einen Umgebunsvariable gesetzt</a:t>
            </a:r>
            <a:endParaRPr b="0" lang="de-DE" sz="2000" spc="-1" strike="noStrike">
              <a:latin typeface="Arial"/>
            </a:endParaRPr>
          </a:p>
        </p:txBody>
      </p:sp>
      <p:sp>
        <p:nvSpPr>
          <p:cNvPr id="1110"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E27FF076-2998-468D-AB15-85B5CA16D7B9}" type="slidenum">
              <a:rPr b="0" lang="de-DE" sz="1300" spc="-1" strike="noStrike">
                <a:latin typeface="Times New Roman"/>
              </a:rPr>
              <a:t>48</a:t>
            </a:fld>
            <a:endParaRPr b="0" lang="de-DE" sz="13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685800" y="1143000"/>
            <a:ext cx="5486040" cy="3085920"/>
          </a:xfrm>
          <a:prstGeom prst="rect">
            <a:avLst/>
          </a:prstGeom>
        </p:spPr>
      </p:sp>
      <p:sp>
        <p:nvSpPr>
          <p:cNvPr id="1112"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13" name="Google Shape;1607;gcf89dc4268_0_105: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3083FB90-1645-4F56-B445-60C2449302FE}"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685800" y="1143000"/>
            <a:ext cx="5486040" cy="3085920"/>
          </a:xfrm>
          <a:prstGeom prst="rect">
            <a:avLst/>
          </a:prstGeom>
        </p:spPr>
      </p:sp>
      <p:sp>
        <p:nvSpPr>
          <p:cNvPr id="1115"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16" name="Google Shape;1646;gcf89dc4268_0_75: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62F50D7C-543D-4F04-8114-075DCAA40D36}"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139680" y="768240"/>
            <a:ext cx="6819480" cy="3836520"/>
          </a:xfrm>
          <a:prstGeom prst="rect">
            <a:avLst/>
          </a:prstGeom>
        </p:spPr>
      </p:sp>
      <p:sp>
        <p:nvSpPr>
          <p:cNvPr id="1118"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-&gt; was ist mit 1 CPU gemeint?</a:t>
            </a:r>
            <a:endParaRPr b="0" lang="de-DE" sz="2000" spc="-1" strike="noStrike">
              <a:latin typeface="Arial"/>
            </a:endParaRPr>
          </a:p>
          <a:p>
            <a:pPr marL="216000" indent="-216000">
              <a:lnSpc>
                <a:spcPct val="100000"/>
              </a:lnSpc>
            </a:pPr>
            <a:r>
              <a:rPr b="0" lang="de-DE" sz="2000" spc="-1" strike="noStrike">
                <a:latin typeface="Arial"/>
              </a:rPr>
              <a:t>-&gt; siehe nächste Folie</a:t>
            </a:r>
            <a:endParaRPr b="0" lang="de-DE" sz="2000" spc="-1" strike="noStrike">
              <a:latin typeface="Arial"/>
            </a:endParaRPr>
          </a:p>
        </p:txBody>
      </p:sp>
      <p:sp>
        <p:nvSpPr>
          <p:cNvPr id="1119"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599F7AD8-2A11-492F-ACCB-F6A97FB06E01}" type="slidenum">
              <a:rPr b="0" lang="de-DE" sz="1300" spc="-1" strike="noStrike">
                <a:latin typeface="Times New Roman"/>
              </a:rPr>
              <a:t>48</a:t>
            </a:fld>
            <a:endParaRPr b="0" lang="de-DE" sz="13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139680" y="768240"/>
            <a:ext cx="6819480" cy="3836520"/>
          </a:xfrm>
          <a:prstGeom prst="rect">
            <a:avLst/>
          </a:prstGeom>
        </p:spPr>
      </p:sp>
      <p:sp>
        <p:nvSpPr>
          <p:cNvPr id="1121"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Was sind sinnvolle Beispiele?</a:t>
            </a:r>
            <a:endParaRPr b="0" lang="de-DE" sz="2000" spc="-1" strike="noStrike">
              <a:latin typeface="Arial"/>
            </a:endParaRPr>
          </a:p>
          <a:p>
            <a:pPr marL="216000" indent="-216000">
              <a:lnSpc>
                <a:spcPct val="100000"/>
              </a:lnSpc>
            </a:pPr>
            <a:r>
              <a:rPr b="0" lang="de-DE" sz="2000" spc="-1" strike="noStrike">
                <a:latin typeface="Arial"/>
              </a:rPr>
              <a:t>Readiness: </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public API der Anwendung ist erreichbar, nicht public API des Containers</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Z.B. index.html ist aufrufbar</a:t>
            </a:r>
            <a:endParaRPr b="0" lang="de-DE" sz="2000" spc="-1" strike="noStrike">
              <a:latin typeface="Arial"/>
            </a:endParaRPr>
          </a:p>
          <a:p>
            <a:pPr>
              <a:lnSpc>
                <a:spcPct val="100000"/>
              </a:lnSpc>
            </a:pPr>
            <a:endParaRPr b="0" lang="de-DE" sz="2000" spc="-1" strike="noStrike">
              <a:latin typeface="Arial"/>
            </a:endParaRPr>
          </a:p>
          <a:p>
            <a:pPr>
              <a:lnSpc>
                <a:spcPct val="100000"/>
              </a:lnSpc>
              <a:tabLst>
                <a:tab algn="l" pos="0"/>
              </a:tabLst>
            </a:pPr>
            <a:r>
              <a:rPr b="0" lang="de-DE" sz="2000" spc="-1" strike="noStrike">
                <a:latin typeface="Arial"/>
              </a:rPr>
              <a:t>Liveness:</a:t>
            </a:r>
            <a:endParaRPr b="0" lang="de-DE" sz="2000" spc="-1" strike="noStrike">
              <a:latin typeface="Arial"/>
            </a:endParaRPr>
          </a:p>
          <a:p>
            <a:pPr marL="171360" indent="-171000">
              <a:lnSpc>
                <a:spcPct val="100000"/>
              </a:lnSpc>
              <a:buClr>
                <a:srgbClr val="000000"/>
              </a:buClr>
              <a:buFont typeface="StarSymbol"/>
              <a:buChar char="-"/>
              <a:tabLst>
                <a:tab algn="l" pos="0"/>
              </a:tabLst>
            </a:pPr>
            <a:r>
              <a:rPr b="0" lang="de-DE" sz="2000" spc="-1" strike="noStrike">
                <a:latin typeface="Arial"/>
              </a:rPr>
              <a:t>Health Checks mit definierten Health Endpoints, z.B. Storage erreichbar, Backend erreichbar, etc.</a:t>
            </a:r>
            <a:endParaRPr b="0" lang="de-DE" sz="2000" spc="-1" strike="noStrike">
              <a:latin typeface="Arial"/>
            </a:endParaRPr>
          </a:p>
          <a:p>
            <a:pPr marL="171360" indent="-171000">
              <a:lnSpc>
                <a:spcPct val="100000"/>
              </a:lnSpc>
              <a:buClr>
                <a:srgbClr val="000000"/>
              </a:buClr>
              <a:buFont typeface="StarSymbol"/>
              <a:buChar char="-"/>
              <a:tabLst>
                <a:tab algn="l" pos="0"/>
              </a:tabLst>
            </a:pPr>
            <a:r>
              <a:rPr b="0" lang="de-DE" sz="2000" spc="-1" strike="noStrike">
                <a:latin typeface="Arial"/>
              </a:rPr>
              <a:t>Alles, was sich vermutlich durch einen Neustart beheben lässt</a:t>
            </a:r>
            <a:endParaRPr b="0" lang="de-DE" sz="2000" spc="-1" strike="noStrike">
              <a:latin typeface="Arial"/>
            </a:endParaRPr>
          </a:p>
          <a:p>
            <a:pPr>
              <a:lnSpc>
                <a:spcPct val="100000"/>
              </a:lnSpc>
              <a:tabLst>
                <a:tab algn="l" pos="0"/>
              </a:tabLst>
            </a:pPr>
            <a:endParaRPr b="0" lang="de-DE" sz="2000" spc="-1" strike="noStrike">
              <a:latin typeface="Arial"/>
            </a:endParaRPr>
          </a:p>
        </p:txBody>
      </p:sp>
      <p:sp>
        <p:nvSpPr>
          <p:cNvPr id="1122"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125746A0-50D7-4EB7-8D9D-E8FA6DA997E5}" type="slidenum">
              <a:rPr b="0" lang="de-DE" sz="1300" spc="-1" strike="noStrike">
                <a:latin typeface="Times New Roman"/>
              </a:rPr>
              <a:t>48</a:t>
            </a:fld>
            <a:endParaRPr b="0" lang="de-DE" sz="13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685800" y="1143000"/>
            <a:ext cx="5486040" cy="3085920"/>
          </a:xfrm>
          <a:prstGeom prst="rect">
            <a:avLst/>
          </a:prstGeom>
        </p:spPr>
      </p:sp>
      <p:sp>
        <p:nvSpPr>
          <p:cNvPr id="1124"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25" name="Google Shape;1668;gcf89dc4268_0_327: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F1F38C6A-61DF-4235-8BAB-25B8A4604F4A}"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685800" y="1143000"/>
            <a:ext cx="5486040" cy="3085920"/>
          </a:xfrm>
          <a:prstGeom prst="rect">
            <a:avLst/>
          </a:prstGeom>
        </p:spPr>
      </p:sp>
      <p:sp>
        <p:nvSpPr>
          <p:cNvPr id="1127"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28" name="Google Shape;1674;gcf89dc4268_0_436: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27F65825-FB4D-4626-B855-62AE1FD6938F}"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685800" y="1143000"/>
            <a:ext cx="5486040" cy="3085920"/>
          </a:xfrm>
          <a:prstGeom prst="rect">
            <a:avLst/>
          </a:prstGeom>
        </p:spPr>
      </p:sp>
      <p:sp>
        <p:nvSpPr>
          <p:cNvPr id="1130"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31" name="Google Shape;1697;gcf89dc4268_0_458: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039B8632-4918-4875-A15D-234C7C777E45}"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139680" y="768240"/>
            <a:ext cx="6819480" cy="3836520"/>
          </a:xfrm>
          <a:prstGeom prst="rect">
            <a:avLst/>
          </a:prstGeom>
        </p:spPr>
      </p:sp>
      <p:sp>
        <p:nvSpPr>
          <p:cNvPr id="1133"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Reminder: Service ist unabhängig vom Deployment und hat eigenen Livecycle</a:t>
            </a:r>
            <a:endParaRPr b="0" lang="de-DE" sz="2000" spc="-1" strike="noStrike">
              <a:latin typeface="Arial"/>
            </a:endParaRPr>
          </a:p>
          <a:p>
            <a:pPr marL="216000" indent="-216000">
              <a:lnSpc>
                <a:spcPct val="100000"/>
              </a:lnSpc>
            </a:pPr>
            <a:r>
              <a:rPr b="0" lang="de-DE" sz="2000" spc="-1" strike="noStrike">
                <a:latin typeface="Arial"/>
              </a:rPr>
              <a:t>- Alle Pods mit Label zwitscher=service werden unter port 8080 erreicht</a:t>
            </a:r>
            <a:endParaRPr b="0" lang="de-DE" sz="2000" spc="-1" strike="noStrike">
              <a:latin typeface="Arial"/>
            </a:endParaRPr>
          </a:p>
        </p:txBody>
      </p:sp>
      <p:sp>
        <p:nvSpPr>
          <p:cNvPr id="1134"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1CCDB588-CBDC-4FB9-A16F-C816155013BA}" type="slidenum">
              <a:rPr b="0" lang="de-DE" sz="1300" spc="-1" strike="noStrike">
                <a:latin typeface="Times New Roman"/>
              </a:rPr>
              <a:t>48</a:t>
            </a:fld>
            <a:endParaRPr b="0" lang="de-DE" sz="13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685800" y="1143000"/>
            <a:ext cx="5486040" cy="3085920"/>
          </a:xfrm>
          <a:prstGeom prst="rect">
            <a:avLst/>
          </a:prstGeom>
        </p:spPr>
      </p:sp>
      <p:sp>
        <p:nvSpPr>
          <p:cNvPr id="1136"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37" name="Google Shape;1736;gcf89dc4268_0_510: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C22A3698-6D52-4136-A000-ADC806ACF806}"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685800" y="1143000"/>
            <a:ext cx="5486040" cy="3085920"/>
          </a:xfrm>
          <a:prstGeom prst="rect">
            <a:avLst/>
          </a:prstGeom>
        </p:spPr>
      </p:sp>
      <p:sp>
        <p:nvSpPr>
          <p:cNvPr id="1139"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40" name="Google Shape;1786;gcf89dc4268_0_339: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319D14F9-6ED7-44A5-B5F1-89605108D784}"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sldImg"/>
          </p:nvPr>
        </p:nvSpPr>
        <p:spPr>
          <a:xfrm>
            <a:off x="685800" y="1143000"/>
            <a:ext cx="5486040" cy="3085920"/>
          </a:xfrm>
          <a:prstGeom prst="rect">
            <a:avLst/>
          </a:prstGeom>
        </p:spPr>
      </p:sp>
      <p:sp>
        <p:nvSpPr>
          <p:cNvPr id="1142"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43" name="Google Shape;1792;gcf89dc4268_0_612: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DCB44F9E-938F-43A5-95E5-2A08B2118FE3}"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685800" y="1143000"/>
            <a:ext cx="5486040" cy="3085920"/>
          </a:xfrm>
          <a:prstGeom prst="rect">
            <a:avLst/>
          </a:prstGeom>
        </p:spPr>
      </p:sp>
      <p:sp>
        <p:nvSpPr>
          <p:cNvPr id="1145"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46" name="Google Shape;1823;gcf89dc4268_0_577: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6B76CADD-1A89-4459-BC82-615F5BE4DC51}"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sldImg"/>
          </p:nvPr>
        </p:nvSpPr>
        <p:spPr>
          <a:xfrm>
            <a:off x="139680" y="768240"/>
            <a:ext cx="6819480" cy="3836520"/>
          </a:xfrm>
          <a:prstGeom prst="rect">
            <a:avLst/>
          </a:prstGeom>
        </p:spPr>
      </p:sp>
      <p:sp>
        <p:nvSpPr>
          <p:cNvPr id="1052"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171360" indent="-171000">
              <a:lnSpc>
                <a:spcPct val="100000"/>
              </a:lnSpc>
              <a:buClr>
                <a:srgbClr val="000000"/>
              </a:buClr>
              <a:buFont typeface="StarSymbol"/>
              <a:buChar char="-"/>
            </a:pPr>
            <a:r>
              <a:rPr b="0" lang="de-DE" sz="2000" spc="-1" strike="noStrike">
                <a:latin typeface="Arial"/>
              </a:rPr>
              <a:t>ausfallsicher, self healing</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Eigenständig, möglichst wenig menschliche Interaktion oder menschliche Entscheidungen</a:t>
            </a:r>
            <a:endParaRPr b="0" lang="de-DE" sz="2000" spc="-1" strike="noStrike">
              <a:latin typeface="Arial"/>
            </a:endParaRPr>
          </a:p>
        </p:txBody>
      </p:sp>
      <p:sp>
        <p:nvSpPr>
          <p:cNvPr id="1053"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1B1AC7D6-9D8A-4408-98EE-5960EF51C71B}" type="slidenum">
              <a:rPr b="0" lang="de-DE" sz="1300" spc="-1" strike="noStrike">
                <a:latin typeface="Times New Roman"/>
              </a:rPr>
              <a:t>48</a:t>
            </a:fld>
            <a:endParaRPr b="0" lang="de-DE" sz="13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139680" y="768240"/>
            <a:ext cx="6819480" cy="3836520"/>
          </a:xfrm>
          <a:prstGeom prst="rect">
            <a:avLst/>
          </a:prstGeom>
        </p:spPr>
      </p:sp>
      <p:sp>
        <p:nvSpPr>
          <p:cNvPr id="1148"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en-US" sz="2000" spc="-1" strike="noStrike">
                <a:latin typeface="Arial"/>
              </a:rPr>
              <a:t>Neben Config Maps gibt es auch noch Secrets.</a:t>
            </a:r>
            <a:endParaRPr b="0" lang="de-DE" sz="2000" spc="-1" strike="noStrike">
              <a:latin typeface="Arial"/>
            </a:endParaRPr>
          </a:p>
        </p:txBody>
      </p:sp>
      <p:sp>
        <p:nvSpPr>
          <p:cNvPr id="1149"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A66F77C2-CD5A-4F16-968C-7EC6AE198049}" type="slidenum">
              <a:rPr b="0" lang="de-DE" sz="1300" spc="-1" strike="noStrike">
                <a:latin typeface="Times New Roman"/>
              </a:rPr>
              <a:t>48</a:t>
            </a:fld>
            <a:endParaRPr b="0" lang="de-DE" sz="13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685800" y="1143000"/>
            <a:ext cx="5486040" cy="3085920"/>
          </a:xfrm>
          <a:prstGeom prst="rect">
            <a:avLst/>
          </a:prstGeom>
        </p:spPr>
      </p:sp>
      <p:sp>
        <p:nvSpPr>
          <p:cNvPr id="1151" name="PlaceHolder 2"/>
          <p:cNvSpPr>
            <a:spLocks noGrp="1"/>
          </p:cNvSpPr>
          <p:nvPr>
            <p:ph type="body"/>
          </p:nvPr>
        </p:nvSpPr>
        <p:spPr>
          <a:xfrm>
            <a:off x="685800" y="4400640"/>
            <a:ext cx="5486040" cy="3600360"/>
          </a:xfrm>
          <a:prstGeom prst="rect">
            <a:avLst/>
          </a:prstGeom>
        </p:spPr>
        <p:txBody>
          <a:bodyPr>
            <a:noAutofit/>
          </a:bodyPr>
          <a:p>
            <a:endParaRPr b="0" lang="de-DE" sz="2000" spc="-1" strike="noStrike">
              <a:latin typeface="Arial"/>
            </a:endParaRPr>
          </a:p>
        </p:txBody>
      </p:sp>
      <p:sp>
        <p:nvSpPr>
          <p:cNvPr id="1152" name="Google Shape;1867;gfa3f17a975_0_38:notes"/>
          <p:cNvSpPr txBox="1"/>
          <p:nvPr/>
        </p:nvSpPr>
        <p:spPr>
          <a:xfrm>
            <a:off x="3884760" y="8685360"/>
            <a:ext cx="2971440" cy="458280"/>
          </a:xfrm>
          <a:prstGeom prst="rect">
            <a:avLst/>
          </a:prstGeom>
          <a:noFill/>
          <a:ln w="0">
            <a:noFill/>
          </a:ln>
        </p:spPr>
        <p:txBody>
          <a:bodyPr anchor="b">
            <a:noAutofit/>
          </a:bodyPr>
          <a:p>
            <a:pPr algn="r">
              <a:lnSpc>
                <a:spcPct val="100000"/>
              </a:lnSpc>
              <a:tabLst>
                <a:tab algn="l" pos="0"/>
              </a:tabLst>
            </a:pPr>
            <a:fld id="{BE430EBA-0FA8-494D-9C4B-6AE30F22F588}" type="slidenum">
              <a:rPr b="0" lang="de-DE" sz="1300" spc="-1" strike="noStrike">
                <a:solidFill>
                  <a:srgbClr val="000000"/>
                </a:solidFill>
                <a:latin typeface="+mn-lt"/>
                <a:ea typeface="+mn-ea"/>
              </a:rPr>
              <a:t>48</a:t>
            </a:fld>
            <a:endParaRPr b="0" lang="de-DE" sz="13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139680" y="768240"/>
            <a:ext cx="6819480" cy="3836520"/>
          </a:xfrm>
          <a:prstGeom prst="rect">
            <a:avLst/>
          </a:prstGeom>
        </p:spPr>
      </p:sp>
      <p:sp>
        <p:nvSpPr>
          <p:cNvPr id="1154"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Deployment: higher level als replica set (kann nur anzahl replicas), deployment macht zusätzlich auch updates etc.</a:t>
            </a:r>
            <a:endParaRPr b="0" lang="de-DE" sz="2000" spc="-1" strike="noStrike">
              <a:latin typeface="Arial"/>
            </a:endParaRPr>
          </a:p>
          <a:p>
            <a:pPr marL="216000" indent="-216000">
              <a:lnSpc>
                <a:spcPct val="100000"/>
              </a:lnSpc>
            </a:pPr>
            <a:r>
              <a:rPr b="0" lang="de-DE" sz="2000" spc="-1" strike="noStrike">
                <a:latin typeface="Arial"/>
              </a:rPr>
              <a:t>Api server: stellt kubernetes api zur verfügung</a:t>
            </a:r>
            <a:endParaRPr b="0" lang="de-DE" sz="2000" spc="-1" strike="noStrike">
              <a:latin typeface="Arial"/>
            </a:endParaRPr>
          </a:p>
          <a:p>
            <a:pPr marL="216000" indent="-216000">
              <a:lnSpc>
                <a:spcPct val="100000"/>
              </a:lnSpc>
            </a:pPr>
            <a:r>
              <a:rPr b="0" lang="de-DE" sz="2000" spc="-1" strike="noStrike">
                <a:latin typeface="Arial"/>
              </a:rPr>
              <a:t>Etcd: hochverfügbarer key value store. Speichert z.B., welcher Container wo läuft</a:t>
            </a:r>
            <a:endParaRPr b="0" lang="de-DE" sz="2000" spc="-1" strike="noStrike">
              <a:latin typeface="Arial"/>
            </a:endParaRPr>
          </a:p>
          <a:p>
            <a:pPr marL="216000" indent="-216000">
              <a:lnSpc>
                <a:spcPct val="100000"/>
              </a:lnSpc>
            </a:pPr>
            <a:r>
              <a:rPr b="0" lang="de-DE" sz="2000" spc="-1" strike="noStrike">
                <a:latin typeface="Arial"/>
              </a:rPr>
              <a:t>Scheduler: kube scheduler</a:t>
            </a:r>
            <a:endParaRPr b="0" lang="de-DE" sz="2000" spc="-1" strike="noStrike">
              <a:latin typeface="Arial"/>
            </a:endParaRPr>
          </a:p>
          <a:p>
            <a:pPr marL="216000" indent="-216000">
              <a:lnSpc>
                <a:spcPct val="100000"/>
              </a:lnSpc>
            </a:pPr>
            <a:r>
              <a:rPr b="0" lang="de-DE" sz="2000" spc="-1" strike="noStrike">
                <a:latin typeface="Arial"/>
              </a:rPr>
              <a:t>Controller Manager: Node Controller für onboarding neuer Nodes im Cluster, Replication Controller für die gewünschte Anzahl Container</a:t>
            </a:r>
            <a:endParaRPr b="0" lang="de-DE" sz="2000" spc="-1" strike="noStrike">
              <a:latin typeface="Arial"/>
            </a:endParaRPr>
          </a:p>
          <a:p>
            <a:pPr marL="216000" indent="-216000">
              <a:lnSpc>
                <a:spcPct val="100000"/>
              </a:lnSpc>
            </a:pPr>
            <a:r>
              <a:rPr b="0" lang="de-DE" sz="2000" spc="-1" strike="noStrike">
                <a:latin typeface="Arial"/>
              </a:rPr>
              <a:t>Container runtime engine ist z.B. Docker. Ist auf allen Worker und Master Nodes installiert</a:t>
            </a:r>
            <a:endParaRPr b="0" lang="de-DE" sz="2000" spc="-1" strike="noStrike">
              <a:latin typeface="Arial"/>
            </a:endParaRPr>
          </a:p>
          <a:p>
            <a:pPr marL="216000" indent="-216000">
              <a:lnSpc>
                <a:spcPct val="100000"/>
              </a:lnSpc>
            </a:pPr>
            <a:r>
              <a:rPr b="0" lang="de-DE" sz="2000" spc="-1" strike="noStrike">
                <a:latin typeface="Arial"/>
              </a:rPr>
              <a:t>Kubelet: Agent auf jedem Node. Hört auf den Master, berichtet über den Status auf den Worker Nodes</a:t>
            </a:r>
            <a:endParaRPr b="0" lang="de-DE" sz="2000" spc="-1" strike="noStrike">
              <a:latin typeface="Arial"/>
            </a:endParaRPr>
          </a:p>
        </p:txBody>
      </p:sp>
      <p:sp>
        <p:nvSpPr>
          <p:cNvPr id="1155"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200BF34A-93B2-4E34-922B-B67A1E07158B}" type="slidenum">
              <a:rPr b="0" lang="de-DE" sz="1300" spc="-1" strike="noStrike">
                <a:latin typeface="Times New Roman"/>
              </a:rPr>
              <a:t>48</a:t>
            </a:fld>
            <a:endParaRPr b="0" lang="de-DE" sz="13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139680" y="768240"/>
            <a:ext cx="6819480" cy="3836520"/>
          </a:xfrm>
          <a:prstGeom prst="rect">
            <a:avLst/>
          </a:prstGeom>
        </p:spPr>
      </p:sp>
      <p:sp>
        <p:nvSpPr>
          <p:cNvPr id="1157"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Kubernetes unterstützt verschiedene Tools/Anbieter für Netzwerk und Storage Virtualisierung</a:t>
            </a:r>
            <a:endParaRPr b="0" lang="de-DE" sz="2000" spc="-1" strike="noStrike">
              <a:latin typeface="Arial"/>
            </a:endParaRPr>
          </a:p>
          <a:p>
            <a:pPr marL="216000" indent="-216000">
              <a:lnSpc>
                <a:spcPct val="100000"/>
              </a:lnSpc>
            </a:pPr>
            <a:r>
              <a:rPr b="0" lang="de-DE" sz="2000" spc="-1" strike="noStrike">
                <a:latin typeface="Arial"/>
              </a:rPr>
              <a:t>http://kubernetes.io/v1.1/docs/user-guide/persistent-volumes.</a:t>
            </a:r>
            <a:endParaRPr b="0" lang="de-DE" sz="2000" spc="-1" strike="noStrike">
              <a:latin typeface="Arial"/>
            </a:endParaRPr>
          </a:p>
          <a:p>
            <a:pPr marL="216000" indent="-216000">
              <a:lnSpc>
                <a:spcPct val="100000"/>
              </a:lnSpc>
            </a:pPr>
            <a:r>
              <a:rPr b="0" lang="en-US" sz="1200" spc="-1" strike="noStrike">
                <a:solidFill>
                  <a:srgbClr val="000000"/>
                </a:solidFill>
                <a:latin typeface="+mn-lt"/>
                <a:ea typeface="+mn-ea"/>
              </a:rPr>
              <a:t>A </a:t>
            </a:r>
            <a:r>
              <a:rPr b="0" lang="en-US" sz="1200" spc="-1" strike="noStrike">
                <a:solidFill>
                  <a:srgbClr val="000000"/>
                </a:solidFill>
                <a:latin typeface="+mn-lt"/>
                <a:ea typeface="+mn-ea"/>
                <a:hlinkClick r:id="rId1"/>
              </a:rPr>
              <a:t>PersistentVolume</a:t>
            </a:r>
            <a:r>
              <a:rPr b="0" lang="en-US" sz="1200" spc="-1" strike="noStrike">
                <a:solidFill>
                  <a:srgbClr val="000000"/>
                </a:solidFill>
                <a:latin typeface="+mn-lt"/>
                <a:ea typeface="+mn-ea"/>
              </a:rPr>
              <a:t> (PV) is a piece of storage in the cluster that has been manually provisioned by an administrator, or dynamically provisioned by Kubernetes using a </a:t>
            </a:r>
            <a:r>
              <a:rPr b="0" lang="en-US" sz="1200" spc="-1" strike="noStrike">
                <a:solidFill>
                  <a:srgbClr val="000000"/>
                </a:solidFill>
                <a:latin typeface="+mn-lt"/>
                <a:ea typeface="+mn-ea"/>
                <a:hlinkClick r:id="rId2"/>
              </a:rPr>
              <a:t>StorageClass</a:t>
            </a:r>
            <a:r>
              <a:rPr b="0" lang="en-US" sz="1200" spc="-1" strike="noStrike">
                <a:solidFill>
                  <a:srgbClr val="000000"/>
                </a:solidFill>
                <a:latin typeface="+mn-lt"/>
                <a:ea typeface="+mn-ea"/>
              </a:rPr>
              <a:t>. A </a:t>
            </a:r>
            <a:r>
              <a:rPr b="0" lang="en-US" sz="1200" spc="-1" strike="noStrike">
                <a:solidFill>
                  <a:srgbClr val="000000"/>
                </a:solidFill>
                <a:latin typeface="+mn-lt"/>
                <a:ea typeface="+mn-ea"/>
                <a:hlinkClick r:id="rId3"/>
              </a:rPr>
              <a:t>PersistentVolumeClaim</a:t>
            </a:r>
            <a:r>
              <a:rPr b="0" lang="en-US" sz="1200" spc="-1" strike="noStrike">
                <a:solidFill>
                  <a:srgbClr val="000000"/>
                </a:solidFill>
                <a:latin typeface="+mn-lt"/>
                <a:ea typeface="+mn-ea"/>
              </a:rPr>
              <a:t> (PVC) is a request for storage by a user that can be fulfilled by a PV. PersistentVolumes and PersistentVolumeClaims are independent from Pod lifecycles and preserve data through restarting, rescheduling, and even deleting Pods.</a:t>
            </a:r>
            <a:r>
              <a:rPr b="0" lang="de-DE" sz="2000" spc="-1" strike="noStrike">
                <a:solidFill>
                  <a:srgbClr val="000000"/>
                </a:solidFill>
                <a:latin typeface="+mn-lt"/>
                <a:ea typeface="+mn-ea"/>
              </a:rPr>
              <a:t>html</a:t>
            </a:r>
            <a:endParaRPr b="0" lang="de-DE" sz="2000" spc="-1" strike="noStrike">
              <a:latin typeface="Arial"/>
            </a:endParaRPr>
          </a:p>
        </p:txBody>
      </p:sp>
      <p:sp>
        <p:nvSpPr>
          <p:cNvPr id="1158"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tabLst>
                <a:tab algn="l" pos="0"/>
              </a:tabLst>
            </a:pPr>
            <a:fld id="{690E7D4E-2451-4E86-A199-5A38B18D67DA}" type="slidenum">
              <a:rPr b="0" lang="de-DE" sz="1200" spc="-1" strike="noStrike">
                <a:solidFill>
                  <a:srgbClr val="000000"/>
                </a:solidFill>
                <a:latin typeface="Calibri"/>
                <a:ea typeface="+mn-ea"/>
              </a:rPr>
              <a:t>48</a:t>
            </a:fld>
            <a:endParaRPr b="0" lang="de-DE"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139680" y="768240"/>
            <a:ext cx="6819480" cy="3836520"/>
          </a:xfrm>
          <a:prstGeom prst="rect">
            <a:avLst/>
          </a:prstGeom>
        </p:spPr>
      </p:sp>
      <p:sp>
        <p:nvSpPr>
          <p:cNvPr id="1160"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Service: hier wieder ein anderer Begriff als letzte Woche bei Docker Swarm!</a:t>
            </a:r>
            <a:endParaRPr b="0" lang="de-DE" sz="2000" spc="-1" strike="noStrike">
              <a:latin typeface="Arial"/>
            </a:endParaRPr>
          </a:p>
          <a:p>
            <a:pPr marL="216000" indent="-216000">
              <a:lnSpc>
                <a:spcPct val="100000"/>
              </a:lnSpc>
            </a:pPr>
            <a:r>
              <a:rPr b="0" lang="de-DE" sz="2000" spc="-1" strike="noStrike">
                <a:latin typeface="Arial"/>
              </a:rPr>
              <a:t>Pod: normalerweise ein Pod pro Anwendung. Aber kann zusätzlich Sidecar Container beinhalten</a:t>
            </a:r>
            <a:endParaRPr b="0" lang="de-DE" sz="2000" spc="-1" strike="noStrike">
              <a:latin typeface="Arial"/>
            </a:endParaRPr>
          </a:p>
        </p:txBody>
      </p:sp>
      <p:sp>
        <p:nvSpPr>
          <p:cNvPr id="1161"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83955DD6-1E9F-4D09-9CA4-243417C4B37E}" type="slidenum">
              <a:rPr b="0" lang="de-DE" sz="1300" spc="-1" strike="noStrike">
                <a:latin typeface="Times New Roman"/>
              </a:rPr>
              <a:t>48</a:t>
            </a:fld>
            <a:endParaRPr b="0" lang="de-DE" sz="1300" spc="-1" strike="noStrike">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139680" y="768240"/>
            <a:ext cx="6819480" cy="3836520"/>
          </a:xfrm>
          <a:prstGeom prst="rect">
            <a:avLst/>
          </a:prstGeom>
        </p:spPr>
      </p:sp>
      <p:sp>
        <p:nvSpPr>
          <p:cNvPr id="1163"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Helm als Abstraktion</a:t>
            </a:r>
            <a:endParaRPr b="0" lang="de-DE" sz="2000" spc="-1" strike="noStrike">
              <a:latin typeface="Arial"/>
            </a:endParaRPr>
          </a:p>
          <a:p>
            <a:pPr marL="216000" indent="-216000">
              <a:lnSpc>
                <a:spcPct val="100000"/>
              </a:lnSpc>
            </a:pPr>
            <a:r>
              <a:rPr b="0" lang="de-DE" sz="2000" spc="-1" strike="noStrike">
                <a:latin typeface="Arial"/>
              </a:rPr>
              <a:t>Ansonsten muss man alle files einzeln per cli (kubectl) / api anwenden. Das macht z.B. eine Build Pipeline</a:t>
            </a:r>
            <a:endParaRPr b="0" lang="de-DE" sz="2000" spc="-1" strike="noStrike">
              <a:latin typeface="Arial"/>
            </a:endParaRPr>
          </a:p>
        </p:txBody>
      </p:sp>
      <p:sp>
        <p:nvSpPr>
          <p:cNvPr id="1164"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BB491AA5-6058-43D9-A2AF-4A057D1B210A}" type="slidenum">
              <a:rPr b="0" lang="de-DE" sz="1300" spc="-1" strike="noStrike">
                <a:latin typeface="Times New Roman"/>
              </a:rPr>
              <a:t>48</a:t>
            </a:fld>
            <a:endParaRPr b="0" lang="de-DE" sz="13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139680" y="768240"/>
            <a:ext cx="6819480" cy="3836520"/>
          </a:xfrm>
          <a:prstGeom prst="rect">
            <a:avLst/>
          </a:prstGeom>
        </p:spPr>
      </p:sp>
      <p:sp>
        <p:nvSpPr>
          <p:cNvPr id="1166"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Sehr viele Charts sind open source und können einfach angewendet werden</a:t>
            </a:r>
            <a:endParaRPr b="0" lang="de-DE" sz="2000" spc="-1" strike="noStrike">
              <a:latin typeface="Arial"/>
            </a:endParaRPr>
          </a:p>
          <a:p>
            <a:pPr marL="216000" indent="-216000">
              <a:lnSpc>
                <a:spcPct val="100000"/>
              </a:lnSpc>
            </a:pPr>
            <a:r>
              <a:rPr b="0" lang="de-DE" sz="2000" spc="-1" strike="noStrike">
                <a:latin typeface="Arial"/>
              </a:rPr>
              <a:t>Man kann Charts auch selbst schreiben</a:t>
            </a:r>
            <a:endParaRPr b="0" lang="de-DE" sz="2000" spc="-1" strike="noStrike">
              <a:latin typeface="Arial"/>
            </a:endParaRPr>
          </a:p>
        </p:txBody>
      </p:sp>
      <p:sp>
        <p:nvSpPr>
          <p:cNvPr id="1167"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AB90CC78-0CB5-47AB-8792-78C62295BC45}" type="slidenum">
              <a:rPr b="0" lang="de-DE" sz="1300" spc="-1" strike="noStrike">
                <a:latin typeface="Times New Roman"/>
              </a:rPr>
              <a:t>&lt;Foliennummer&gt;</a:t>
            </a:fld>
            <a:endParaRPr b="0" lang="de-DE" sz="13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139680" y="768240"/>
            <a:ext cx="6819480" cy="3836520"/>
          </a:xfrm>
          <a:prstGeom prst="rect">
            <a:avLst/>
          </a:prstGeom>
        </p:spPr>
      </p:sp>
      <p:sp>
        <p:nvSpPr>
          <p:cNvPr id="1169"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Ziel: „Separation of Concerns“ in modularen Containern</a:t>
            </a:r>
            <a:endParaRPr b="0" lang="de-DE" sz="2000" spc="-1" strike="noStrike">
              <a:latin typeface="Arial"/>
            </a:endParaRPr>
          </a:p>
          <a:p>
            <a:pPr marL="216000" indent="-216000">
              <a:lnSpc>
                <a:spcPct val="100000"/>
              </a:lnSpc>
            </a:pPr>
            <a:r>
              <a:rPr b="0" lang="de-DE" sz="2000" spc="-1" strike="noStrike">
                <a:latin typeface="Arial"/>
              </a:rPr>
              <a:t>Zusätzlich zu „gleichwertigen“ Containern kann man auch Sidecar, Ambassador, Adapter Container haben</a:t>
            </a:r>
            <a:endParaRPr b="0" lang="de-DE" sz="2000" spc="-1" strike="noStrike">
              <a:latin typeface="Arial"/>
            </a:endParaRPr>
          </a:p>
          <a:p>
            <a:pPr marL="216000" indent="-216000">
              <a:lnSpc>
                <a:spcPct val="100000"/>
              </a:lnSpc>
            </a:pPr>
            <a:r>
              <a:rPr b="0" lang="de-DE" sz="2000" spc="-1" strike="noStrike">
                <a:latin typeface="Arial"/>
              </a:rPr>
              <a:t>Die Container mit querschnittlicher Funktionalität kann man einfach mehrfach nutzen, so wie Software-Bibliotheken</a:t>
            </a:r>
            <a:endParaRPr b="0" lang="de-DE" sz="2000" spc="-1" strike="noStrike">
              <a:latin typeface="Arial"/>
            </a:endParaRPr>
          </a:p>
        </p:txBody>
      </p:sp>
      <p:sp>
        <p:nvSpPr>
          <p:cNvPr id="1170"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021D3487-B090-453B-8642-3BA85B5C4836}" type="slidenum">
              <a:rPr b="0" lang="de-DE" sz="1300" spc="-1" strike="noStrike">
                <a:latin typeface="Times New Roman"/>
              </a:rPr>
              <a:t>&lt;Foliennummer&gt;</a:t>
            </a:fld>
            <a:endParaRPr b="0" lang="de-DE" sz="13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sldImg"/>
          </p:nvPr>
        </p:nvSpPr>
        <p:spPr>
          <a:xfrm>
            <a:off x="139680" y="768240"/>
            <a:ext cx="6819480" cy="3836520"/>
          </a:xfrm>
          <a:prstGeom prst="rect">
            <a:avLst/>
          </a:prstGeom>
        </p:spPr>
      </p:sp>
      <p:sp>
        <p:nvSpPr>
          <p:cNvPr id="1172"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Kennen Sie weitere Use Cases/Beispiele:</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Audit Logging</a:t>
            </a:r>
            <a:endParaRPr b="0" lang="de-DE" sz="2000" spc="-1" strike="noStrike">
              <a:latin typeface="Arial"/>
            </a:endParaRPr>
          </a:p>
          <a:p>
            <a:pPr marL="171360" indent="-171000">
              <a:lnSpc>
                <a:spcPct val="100000"/>
              </a:lnSpc>
              <a:buClr>
                <a:srgbClr val="000000"/>
              </a:buClr>
              <a:buFont typeface="StarSymbol"/>
              <a:buChar char="-"/>
            </a:pPr>
            <a:r>
              <a:rPr b="0" lang="de-DE" sz="2000" spc="-1" strike="noStrike">
                <a:latin typeface="Arial"/>
              </a:rPr>
              <a:t>Logshipper</a:t>
            </a:r>
            <a:endParaRPr b="0" lang="de-DE" sz="2000" spc="-1" strike="noStrike">
              <a:latin typeface="Arial"/>
            </a:endParaRPr>
          </a:p>
        </p:txBody>
      </p:sp>
      <p:sp>
        <p:nvSpPr>
          <p:cNvPr id="1173"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06315BF8-6CDE-4E83-BC9F-CAB3E2597A8A}" type="slidenum">
              <a:rPr b="0" lang="de-DE" sz="1300" spc="-1" strike="noStrike">
                <a:latin typeface="Times New Roman"/>
              </a:rPr>
              <a:t>&lt;Foliennummer&gt;</a:t>
            </a:fld>
            <a:endParaRPr b="0" lang="de-DE" sz="13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type="sldImg"/>
          </p:nvPr>
        </p:nvSpPr>
        <p:spPr>
          <a:xfrm>
            <a:off x="139680" y="768240"/>
            <a:ext cx="6819480" cy="3836520"/>
          </a:xfrm>
          <a:prstGeom prst="rect">
            <a:avLst/>
          </a:prstGeom>
        </p:spPr>
      </p:sp>
      <p:sp>
        <p:nvSpPr>
          <p:cNvPr id="1175" name="PlaceHolder 2"/>
          <p:cNvSpPr>
            <a:spLocks noGrp="1"/>
          </p:cNvSpPr>
          <p:nvPr>
            <p:ph type="body"/>
          </p:nvPr>
        </p:nvSpPr>
        <p:spPr>
          <a:xfrm>
            <a:off x="709920" y="4861440"/>
            <a:ext cx="5679000" cy="4605120"/>
          </a:xfrm>
          <a:prstGeom prst="rect">
            <a:avLst/>
          </a:prstGeom>
        </p:spPr>
        <p:txBody>
          <a:bodyPr lIns="99000" rIns="99000" tIns="49680" bIns="49680">
            <a:noAutofit/>
          </a:bodyPr>
          <a:p>
            <a:endParaRPr b="0" lang="de-DE" sz="2000" spc="-1" strike="noStrike">
              <a:latin typeface="Arial"/>
            </a:endParaRPr>
          </a:p>
        </p:txBody>
      </p:sp>
      <p:sp>
        <p:nvSpPr>
          <p:cNvPr id="1176"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9555BE6E-C51F-4CE5-98C8-355FB2E153A6}" type="slidenum">
              <a:rPr b="0" lang="de-DE" sz="1300" spc="-1" strike="noStrike">
                <a:latin typeface="Times New Roman"/>
              </a:rPr>
              <a:t>&lt;Foliennummer&gt;</a:t>
            </a:fld>
            <a:endParaRPr b="0" lang="de-DE" sz="13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sldImg"/>
          </p:nvPr>
        </p:nvSpPr>
        <p:spPr>
          <a:xfrm>
            <a:off x="139680" y="768240"/>
            <a:ext cx="6819480" cy="3836520"/>
          </a:xfrm>
          <a:prstGeom prst="rect">
            <a:avLst/>
          </a:prstGeom>
        </p:spPr>
      </p:sp>
      <p:sp>
        <p:nvSpPr>
          <p:cNvPr id="1178"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Kennen Sie weitere Beispiele?</a:t>
            </a:r>
            <a:endParaRPr b="0" lang="de-DE" sz="2000" spc="-1" strike="noStrike">
              <a:latin typeface="Arial"/>
            </a:endParaRPr>
          </a:p>
          <a:p>
            <a:pPr marL="216000" indent="-216000">
              <a:lnSpc>
                <a:spcPct val="100000"/>
              </a:lnSpc>
            </a:pPr>
            <a:r>
              <a:rPr b="0" lang="de-DE" sz="2000" spc="-1" strike="noStrike">
                <a:latin typeface="Arial"/>
              </a:rPr>
              <a:t>-  Logging in einheitlichem Format</a:t>
            </a:r>
            <a:endParaRPr b="0" lang="de-DE" sz="2000" spc="-1" strike="noStrike">
              <a:latin typeface="Arial"/>
            </a:endParaRPr>
          </a:p>
        </p:txBody>
      </p:sp>
      <p:sp>
        <p:nvSpPr>
          <p:cNvPr id="1179"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18E36987-1857-41B1-A70B-45AFE12051D7}" type="slidenum">
              <a:rPr b="0" lang="de-DE" sz="1300" spc="-1" strike="noStrike">
                <a:latin typeface="Times New Roman"/>
              </a:rPr>
              <a:t>&lt;Foliennummer&gt;</a:t>
            </a:fld>
            <a:endParaRPr b="0" lang="de-DE" sz="13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139680" y="768240"/>
            <a:ext cx="6819480" cy="3836520"/>
          </a:xfrm>
          <a:prstGeom prst="rect">
            <a:avLst/>
          </a:prstGeom>
        </p:spPr>
      </p:sp>
      <p:sp>
        <p:nvSpPr>
          <p:cNvPr id="1055"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Ein Schritt mehr als das reine Scheduling: führt nicht nur Jobs aus (unter Beachtung von Ressourcen), sondern baut alles so zusammen, dass die benötigten Schnittstellen da sind, Betriebskomponenten da sind etc.</a:t>
            </a:r>
            <a:endParaRPr b="0" lang="de-DE" sz="2000" spc="-1" strike="noStrike">
              <a:latin typeface="Arial"/>
            </a:endParaRPr>
          </a:p>
        </p:txBody>
      </p:sp>
      <p:sp>
        <p:nvSpPr>
          <p:cNvPr id="1056"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ED58378F-353E-48F4-8226-0297A3D3A714}" type="slidenum">
              <a:rPr b="0" lang="de-DE" sz="1300" spc="-1" strike="noStrike">
                <a:latin typeface="Times New Roman"/>
              </a:rPr>
              <a:t>48</a:t>
            </a:fld>
            <a:endParaRPr b="0" lang="de-DE" sz="13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sldImg"/>
          </p:nvPr>
        </p:nvSpPr>
        <p:spPr>
          <a:xfrm>
            <a:off x="139680" y="768240"/>
            <a:ext cx="6819480" cy="3836520"/>
          </a:xfrm>
          <a:prstGeom prst="rect">
            <a:avLst/>
          </a:prstGeom>
        </p:spPr>
      </p:sp>
      <p:sp>
        <p:nvSpPr>
          <p:cNvPr id="1058"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HAproxy ist ein high performance TCP/http Load Balancer</a:t>
            </a:r>
            <a:endParaRPr b="0" lang="de-DE" sz="2000" spc="-1" strike="noStrike">
              <a:latin typeface="Arial"/>
            </a:endParaRPr>
          </a:p>
        </p:txBody>
      </p:sp>
      <p:sp>
        <p:nvSpPr>
          <p:cNvPr id="1059"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63D3BA86-5F17-4499-ABE2-43BA2E4DF93D}" type="slidenum">
              <a:rPr b="0" lang="de-DE" sz="1300" spc="-1" strike="noStrike">
                <a:latin typeface="Times New Roman"/>
              </a:rPr>
              <a:t>48</a:t>
            </a:fld>
            <a:endParaRPr b="0" lang="de-DE"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139680" y="768240"/>
            <a:ext cx="6819480" cy="3836520"/>
          </a:xfrm>
          <a:prstGeom prst="rect">
            <a:avLst/>
          </a:prstGeom>
        </p:spPr>
      </p:sp>
      <p:sp>
        <p:nvSpPr>
          <p:cNvPr id="1061" name="PlaceHolder 2"/>
          <p:cNvSpPr>
            <a:spLocks noGrp="1"/>
          </p:cNvSpPr>
          <p:nvPr>
            <p:ph type="body"/>
          </p:nvPr>
        </p:nvSpPr>
        <p:spPr>
          <a:xfrm>
            <a:off x="709920" y="4861440"/>
            <a:ext cx="5679000" cy="4605120"/>
          </a:xfrm>
          <a:prstGeom prst="rect">
            <a:avLst/>
          </a:prstGeom>
        </p:spPr>
        <p:txBody>
          <a:bodyPr lIns="99000" rIns="99000" tIns="49680" bIns="49680">
            <a:noAutofit/>
          </a:bodyPr>
          <a:p>
            <a:pPr marL="216000" indent="-216000">
              <a:lnSpc>
                <a:spcPct val="100000"/>
              </a:lnSpc>
            </a:pPr>
            <a:r>
              <a:rPr b="0" lang="de-DE" sz="2000" spc="-1" strike="noStrike">
                <a:latin typeface="Arial"/>
              </a:rPr>
              <a:t>Legostein ist die atomare Einheit in einem Baukasten</a:t>
            </a:r>
            <a:endParaRPr b="0" lang="de-DE" sz="2000" spc="-1" strike="noStrike">
              <a:latin typeface="Arial"/>
            </a:endParaRPr>
          </a:p>
          <a:p>
            <a:pPr marL="216000" indent="-216000">
              <a:lnSpc>
                <a:spcPct val="100000"/>
              </a:lnSpc>
            </a:pPr>
            <a:r>
              <a:rPr b="0" lang="de-DE" sz="2000" spc="-1" strike="noStrike">
                <a:latin typeface="Arial"/>
              </a:rPr>
              <a:t>Baukasten enthält eine Anleitung, durch die das Legomodell gebaut werden kann</a:t>
            </a:r>
            <a:endParaRPr b="0" lang="de-DE" sz="2000" spc="-1" strike="noStrike">
              <a:latin typeface="Arial"/>
            </a:endParaRPr>
          </a:p>
          <a:p>
            <a:pPr marL="216000" indent="-216000">
              <a:lnSpc>
                <a:spcPct val="100000"/>
              </a:lnSpc>
            </a:pPr>
            <a:r>
              <a:rPr b="0" lang="de-DE" sz="2000" spc="-1" strike="noStrike">
                <a:latin typeface="Arial"/>
              </a:rPr>
              <a:t>Galaxien-Karte gibt an, wo der Todesstern eingesetzt werden kann</a:t>
            </a:r>
            <a:endParaRPr b="0" lang="de-DE" sz="2000" spc="-1" strike="noStrike">
              <a:latin typeface="Arial"/>
            </a:endParaRPr>
          </a:p>
          <a:p>
            <a:pPr marL="216000" indent="-216000">
              <a:lnSpc>
                <a:spcPct val="100000"/>
              </a:lnSpc>
            </a:pPr>
            <a:endParaRPr b="0" lang="de-DE" sz="2000" spc="-1" strike="noStrike">
              <a:latin typeface="Arial"/>
            </a:endParaRPr>
          </a:p>
        </p:txBody>
      </p:sp>
      <p:sp>
        <p:nvSpPr>
          <p:cNvPr id="1062" name="Foliennummernplatzhalter 3"/>
          <p:cNvSpPr txBox="1"/>
          <p:nvPr/>
        </p:nvSpPr>
        <p:spPr>
          <a:xfrm>
            <a:off x="4021200" y="9721080"/>
            <a:ext cx="3075840" cy="511200"/>
          </a:xfrm>
          <a:prstGeom prst="rect">
            <a:avLst/>
          </a:prstGeom>
          <a:noFill/>
          <a:ln w="0">
            <a:noFill/>
          </a:ln>
        </p:spPr>
        <p:txBody>
          <a:bodyPr lIns="99000" rIns="99000" tIns="49680" bIns="49680" anchor="b">
            <a:noAutofit/>
          </a:bodyPr>
          <a:p>
            <a:pPr algn="r">
              <a:lnSpc>
                <a:spcPct val="100000"/>
              </a:lnSpc>
            </a:pPr>
            <a:fld id="{254D31E7-9296-4942-A87E-E708B0927CDB}" type="slidenum">
              <a:rPr b="0" lang="de-DE" sz="1300" spc="-1" strike="noStrike">
                <a:latin typeface="Times New Roman"/>
              </a:rPr>
              <a:t>48</a:t>
            </a:fld>
            <a:endParaRPr b="0" lang="de-DE"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75"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76"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78"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79"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0"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1"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83"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4"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5"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6"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7"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88"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11"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13"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15"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16"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20"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21"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22"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54"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24"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25"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26"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28"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29"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30"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32"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33"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35"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36"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37"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38"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40"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41"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42"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43"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44"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45"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80"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82"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84"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85"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56"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7"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89"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90"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91"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93"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194"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95"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197"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98"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199"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01"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02"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04"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05"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06"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07"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09"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10"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11"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12"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13"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14"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47"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49"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58"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59"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51"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252"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56"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57"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258"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60"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261"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62"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64"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65"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66"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68"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69"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71"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2"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3"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4"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276"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7"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8"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79"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80"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281"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16"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18"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20"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21"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25"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26"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27"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29"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30"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31"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33"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34"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35"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37"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38"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40"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1"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2"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3"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45"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6"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7"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8"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49"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50"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3"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84" name="PlaceHolder 2"/>
          <p:cNvSpPr>
            <a:spLocks noGrp="1"/>
          </p:cNvSpPr>
          <p:nvPr>
            <p:ph type="subTitle"/>
          </p:nvPr>
        </p:nvSpPr>
        <p:spPr>
          <a:xfrm>
            <a:off x="540000" y="1746000"/>
            <a:ext cx="11112840" cy="41036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86" name="PlaceHolder 2"/>
          <p:cNvSpPr>
            <a:spLocks noGrp="1"/>
          </p:cNvSpPr>
          <p:nvPr>
            <p:ph type="body"/>
          </p:nvPr>
        </p:nvSpPr>
        <p:spPr>
          <a:xfrm>
            <a:off x="540000" y="1746000"/>
            <a:ext cx="111128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88"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89"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1" name="PlaceHolder 1"/>
          <p:cNvSpPr>
            <a:spLocks noGrp="1"/>
          </p:cNvSpPr>
          <p:nvPr>
            <p:ph type="subTitle"/>
          </p:nvPr>
        </p:nvSpPr>
        <p:spPr>
          <a:xfrm>
            <a:off x="540000" y="507960"/>
            <a:ext cx="10259640" cy="37544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93"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94"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95"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397"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398"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399"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401"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02"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03"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63"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64" name="PlaceHolder 3"/>
          <p:cNvSpPr>
            <a:spLocks noGrp="1"/>
          </p:cNvSpPr>
          <p:nvPr>
            <p:ph type="body"/>
          </p:nvPr>
        </p:nvSpPr>
        <p:spPr>
          <a:xfrm>
            <a:off x="623448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65"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405" name="PlaceHolder 2"/>
          <p:cNvSpPr>
            <a:spLocks noGrp="1"/>
          </p:cNvSpPr>
          <p:nvPr>
            <p:ph type="body"/>
          </p:nvPr>
        </p:nvSpPr>
        <p:spPr>
          <a:xfrm>
            <a:off x="540000" y="17460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06" name="PlaceHolder 3"/>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408"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09"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0" name="PlaceHolder 4"/>
          <p:cNvSpPr>
            <a:spLocks noGrp="1"/>
          </p:cNvSpPr>
          <p:nvPr>
            <p:ph type="body"/>
          </p:nvPr>
        </p:nvSpPr>
        <p:spPr>
          <a:xfrm>
            <a:off x="54000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1" name="PlaceHolder 5"/>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413" name="PlaceHolder 2"/>
          <p:cNvSpPr>
            <a:spLocks noGrp="1"/>
          </p:cNvSpPr>
          <p:nvPr>
            <p:ph type="body"/>
          </p:nvPr>
        </p:nvSpPr>
        <p:spPr>
          <a:xfrm>
            <a:off x="54000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4" name="PlaceHolder 3"/>
          <p:cNvSpPr>
            <a:spLocks noGrp="1"/>
          </p:cNvSpPr>
          <p:nvPr>
            <p:ph type="body"/>
          </p:nvPr>
        </p:nvSpPr>
        <p:spPr>
          <a:xfrm>
            <a:off x="429732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5" name="PlaceHolder 4"/>
          <p:cNvSpPr>
            <a:spLocks noGrp="1"/>
          </p:cNvSpPr>
          <p:nvPr>
            <p:ph type="body"/>
          </p:nvPr>
        </p:nvSpPr>
        <p:spPr>
          <a:xfrm>
            <a:off x="8054640" y="17460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6" name="PlaceHolder 5"/>
          <p:cNvSpPr>
            <a:spLocks noGrp="1"/>
          </p:cNvSpPr>
          <p:nvPr>
            <p:ph type="body"/>
          </p:nvPr>
        </p:nvSpPr>
        <p:spPr>
          <a:xfrm>
            <a:off x="54000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7" name="PlaceHolder 6"/>
          <p:cNvSpPr>
            <a:spLocks noGrp="1"/>
          </p:cNvSpPr>
          <p:nvPr>
            <p:ph type="body"/>
          </p:nvPr>
        </p:nvSpPr>
        <p:spPr>
          <a:xfrm>
            <a:off x="429732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418" name="PlaceHolder 7"/>
          <p:cNvSpPr>
            <a:spLocks noGrp="1"/>
          </p:cNvSpPr>
          <p:nvPr>
            <p:ph type="body"/>
          </p:nvPr>
        </p:nvSpPr>
        <p:spPr>
          <a:xfrm>
            <a:off x="8054640" y="3889800"/>
            <a:ext cx="3578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67" name="PlaceHolder 2"/>
          <p:cNvSpPr>
            <a:spLocks noGrp="1"/>
          </p:cNvSpPr>
          <p:nvPr>
            <p:ph type="body"/>
          </p:nvPr>
        </p:nvSpPr>
        <p:spPr>
          <a:xfrm>
            <a:off x="540000" y="1746000"/>
            <a:ext cx="5423040" cy="4103640"/>
          </a:xfrm>
          <a:prstGeom prst="rect">
            <a:avLst/>
          </a:prstGeom>
        </p:spPr>
        <p:txBody>
          <a:bodyPr lIns="0" rIns="0" tIns="0" bIns="0">
            <a:normAutofit/>
          </a:bodyPr>
          <a:p>
            <a:endParaRPr b="0" lang="de-DE" sz="1600" spc="-1" strike="noStrike">
              <a:solidFill>
                <a:srgbClr val="000000"/>
              </a:solidFill>
              <a:latin typeface="Spartan"/>
            </a:endParaRPr>
          </a:p>
        </p:txBody>
      </p:sp>
      <p:sp>
        <p:nvSpPr>
          <p:cNvPr id="68"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69" name="PlaceHolder 4"/>
          <p:cNvSpPr>
            <a:spLocks noGrp="1"/>
          </p:cNvSpPr>
          <p:nvPr>
            <p:ph type="body"/>
          </p:nvPr>
        </p:nvSpPr>
        <p:spPr>
          <a:xfrm>
            <a:off x="6234480" y="38898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40000" y="507960"/>
            <a:ext cx="10259640" cy="809640"/>
          </a:xfrm>
          <a:prstGeom prst="rect">
            <a:avLst/>
          </a:prstGeom>
        </p:spPr>
        <p:txBody>
          <a:bodyPr lIns="0" rIns="0" tIns="0" bIns="0" anchor="ctr">
            <a:noAutofit/>
          </a:bodyPr>
          <a:p>
            <a:endParaRPr b="0" lang="de-DE" sz="1800" spc="-1" strike="noStrike">
              <a:solidFill>
                <a:srgbClr val="000000"/>
              </a:solidFill>
              <a:latin typeface="Spartan"/>
            </a:endParaRPr>
          </a:p>
        </p:txBody>
      </p:sp>
      <p:sp>
        <p:nvSpPr>
          <p:cNvPr id="71" name="PlaceHolder 2"/>
          <p:cNvSpPr>
            <a:spLocks noGrp="1"/>
          </p:cNvSpPr>
          <p:nvPr>
            <p:ph type="body"/>
          </p:nvPr>
        </p:nvSpPr>
        <p:spPr>
          <a:xfrm>
            <a:off x="54000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72" name="PlaceHolder 3"/>
          <p:cNvSpPr>
            <a:spLocks noGrp="1"/>
          </p:cNvSpPr>
          <p:nvPr>
            <p:ph type="body"/>
          </p:nvPr>
        </p:nvSpPr>
        <p:spPr>
          <a:xfrm>
            <a:off x="6234480" y="1746000"/>
            <a:ext cx="5423040" cy="1957320"/>
          </a:xfrm>
          <a:prstGeom prst="rect">
            <a:avLst/>
          </a:prstGeom>
        </p:spPr>
        <p:txBody>
          <a:bodyPr lIns="0" rIns="0" tIns="0" bIns="0">
            <a:normAutofit/>
          </a:bodyPr>
          <a:p>
            <a:endParaRPr b="0" lang="de-DE" sz="1600" spc="-1" strike="noStrike">
              <a:solidFill>
                <a:srgbClr val="000000"/>
              </a:solidFill>
              <a:latin typeface="Spartan"/>
            </a:endParaRPr>
          </a:p>
        </p:txBody>
      </p:sp>
      <p:sp>
        <p:nvSpPr>
          <p:cNvPr id="73" name="PlaceHolder 4"/>
          <p:cNvSpPr>
            <a:spLocks noGrp="1"/>
          </p:cNvSpPr>
          <p:nvPr>
            <p:ph type="body"/>
          </p:nvPr>
        </p:nvSpPr>
        <p:spPr>
          <a:xfrm>
            <a:off x="540000" y="3889800"/>
            <a:ext cx="11112840" cy="1957320"/>
          </a:xfrm>
          <a:prstGeom prst="rect">
            <a:avLst/>
          </a:prstGeom>
        </p:spPr>
        <p:txBody>
          <a:bodyPr lIns="0" rIns="0" tIns="0" bIns="0">
            <a:normAutofit/>
          </a:bodyPr>
          <a:p>
            <a:endParaRPr b="0" lang="de-DE" sz="1600" spc="-1" strike="noStrike">
              <a:solidFill>
                <a:srgbClr val="000000"/>
              </a:solidFill>
              <a:latin typeface="Spart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image" Target="../media/image2.wmf"/><Relationship Id="rId4" Type="http://schemas.openxmlformats.org/officeDocument/2006/relationships/image" Target="../media/image3.jpeg"/><Relationship Id="rId5" Type="http://schemas.openxmlformats.org/officeDocument/2006/relationships/image" Target="../media/image4.wmf"/><Relationship Id="rId6" Type="http://schemas.openxmlformats.org/officeDocument/2006/relationships/image" Target="../media/image5.wmf"/><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wmf"/><Relationship Id="rId3" Type="http://schemas.openxmlformats.org/officeDocument/2006/relationships/image" Target="../media/image7.wmf"/><Relationship Id="rId4" Type="http://schemas.openxmlformats.org/officeDocument/2006/relationships/image" Target="../media/image8.png"/><Relationship Id="rId5" Type="http://schemas.openxmlformats.org/officeDocument/2006/relationships/image" Target="../media/image9.wmf"/><Relationship Id="rId6" Type="http://schemas.openxmlformats.org/officeDocument/2006/relationships/image" Target="../media/image10.wmf"/><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wmf"/><Relationship Id="rId3" Type="http://schemas.openxmlformats.org/officeDocument/2006/relationships/image" Target="../media/image12.wmf"/><Relationship Id="rId4" Type="http://schemas.openxmlformats.org/officeDocument/2006/relationships/image" Target="../media/image13.png"/><Relationship Id="rId5" Type="http://schemas.openxmlformats.org/officeDocument/2006/relationships/image" Target="../media/image14.wmf"/><Relationship Id="rId6" Type="http://schemas.openxmlformats.org/officeDocument/2006/relationships/image" Target="../media/image15.wmf"/><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wmf"/><Relationship Id="rId3" Type="http://schemas.openxmlformats.org/officeDocument/2006/relationships/image" Target="../media/image17.wmf"/><Relationship Id="rId4" Type="http://schemas.openxmlformats.org/officeDocument/2006/relationships/image" Target="../media/image18.jpeg"/><Relationship Id="rId5" Type="http://schemas.openxmlformats.org/officeDocument/2006/relationships/image" Target="../media/image19.wmf"/><Relationship Id="rId6" Type="http://schemas.openxmlformats.org/officeDocument/2006/relationships/image" Target="../media/image20.wmf"/><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1.wmf"/><Relationship Id="rId3" Type="http://schemas.openxmlformats.org/officeDocument/2006/relationships/image" Target="../media/image22.wmf"/><Relationship Id="rId4" Type="http://schemas.openxmlformats.org/officeDocument/2006/relationships/image" Target="../media/image23.wmf"/><Relationship Id="rId5" Type="http://schemas.openxmlformats.org/officeDocument/2006/relationships/image" Target="../media/image24.wmf"/><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5.wmf"/><Relationship Id="rId3" Type="http://schemas.openxmlformats.org/officeDocument/2006/relationships/image" Target="../media/image26.wmf"/><Relationship Id="rId4" Type="http://schemas.openxmlformats.org/officeDocument/2006/relationships/image" Target="../media/image27.jpeg"/><Relationship Id="rId5" Type="http://schemas.openxmlformats.org/officeDocument/2006/relationships/image" Target="../media/image28.wmf"/><Relationship Id="rId6" Type="http://schemas.openxmlformats.org/officeDocument/2006/relationships/image" Target="../media/image29.wmf"/><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 descr=""/>
          <p:cNvPicPr/>
          <p:nvPr/>
        </p:nvPicPr>
        <p:blipFill>
          <a:blip r:embed="rId2"/>
          <a:stretch/>
        </p:blipFill>
        <p:spPr>
          <a:xfrm>
            <a:off x="360" y="0"/>
            <a:ext cx="360" cy="360"/>
          </a:xfrm>
          <a:prstGeom prst="rect">
            <a:avLst/>
          </a:prstGeom>
          <a:ln w="0">
            <a:noFill/>
          </a:ln>
        </p:spPr>
      </p:pic>
      <p:pic>
        <p:nvPicPr>
          <p:cNvPr id="1" name="" descr=""/>
          <p:cNvPicPr/>
          <p:nvPr/>
        </p:nvPicPr>
        <p:blipFill>
          <a:blip r:embed="rId3"/>
          <a:stretch/>
        </p:blipFill>
        <p:spPr>
          <a:xfrm>
            <a:off x="360" y="0"/>
            <a:ext cx="360" cy="360"/>
          </a:xfrm>
          <a:prstGeom prst="rect">
            <a:avLst/>
          </a:prstGeom>
          <a:ln w="0">
            <a:noFill/>
          </a:ln>
        </p:spPr>
      </p:pic>
      <p:sp>
        <p:nvSpPr>
          <p:cNvPr id="2"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3" name="Gruppieren 3"/>
          <p:cNvGrpSpPr/>
          <p:nvPr/>
        </p:nvGrpSpPr>
        <p:grpSpPr>
          <a:xfrm>
            <a:off x="11113200" y="540000"/>
            <a:ext cx="539640" cy="773280"/>
            <a:chOff x="11113200" y="540000"/>
            <a:chExt cx="539640" cy="773280"/>
          </a:xfrm>
        </p:grpSpPr>
        <p:sp>
          <p:nvSpPr>
            <p:cNvPr id="4"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5"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6" name="Grafik 9"/>
            <p:cNvGrpSpPr/>
            <p:nvPr/>
          </p:nvGrpSpPr>
          <p:grpSpPr>
            <a:xfrm>
              <a:off x="11113200" y="1204200"/>
              <a:ext cx="539640" cy="109080"/>
              <a:chOff x="11113200" y="1204200"/>
              <a:chExt cx="539640" cy="109080"/>
            </a:xfrm>
          </p:grpSpPr>
          <p:grpSp>
            <p:nvGrpSpPr>
              <p:cNvPr id="7" name="Grafik 9"/>
              <p:cNvGrpSpPr/>
              <p:nvPr/>
            </p:nvGrpSpPr>
            <p:grpSpPr>
              <a:xfrm>
                <a:off x="11113200" y="1216800"/>
                <a:ext cx="539640" cy="96480"/>
                <a:chOff x="11113200" y="1216800"/>
                <a:chExt cx="539640" cy="96480"/>
              </a:xfrm>
            </p:grpSpPr>
            <p:sp>
              <p:nvSpPr>
                <p:cNvPr id="8"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9"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10"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11"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12"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13"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14"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pic>
        <p:nvPicPr>
          <p:cNvPr id="15" name="Grafik 37" descr=""/>
          <p:cNvPicPr/>
          <p:nvPr/>
        </p:nvPicPr>
        <p:blipFill>
          <a:blip r:embed="rId4"/>
          <a:stretch/>
        </p:blipFill>
        <p:spPr>
          <a:xfrm>
            <a:off x="181440" y="180000"/>
            <a:ext cx="11832840" cy="6497640"/>
          </a:xfrm>
          <a:prstGeom prst="rect">
            <a:avLst/>
          </a:prstGeom>
          <a:ln w="0">
            <a:noFill/>
          </a:ln>
        </p:spPr>
      </p:pic>
      <p:sp>
        <p:nvSpPr>
          <p:cNvPr id="16" name="PlaceHolder 1"/>
          <p:cNvSpPr>
            <a:spLocks noGrp="1"/>
          </p:cNvSpPr>
          <p:nvPr>
            <p:ph type="title"/>
          </p:nvPr>
        </p:nvSpPr>
        <p:spPr>
          <a:xfrm>
            <a:off x="540000" y="2895840"/>
            <a:ext cx="9143640" cy="2387160"/>
          </a:xfrm>
          <a:prstGeom prst="rect">
            <a:avLst/>
          </a:prstGeom>
        </p:spPr>
        <p:txBody>
          <a:bodyPr lIns="0" rIns="0" tIns="0" bIns="0">
            <a:noAutofit/>
          </a:bodyPr>
          <a:p>
            <a:pPr>
              <a:lnSpc>
                <a:spcPct val="107000"/>
              </a:lnSpc>
            </a:pPr>
            <a:r>
              <a:rPr b="1" lang="de-DE" sz="3400" spc="-52" strike="noStrike">
                <a:solidFill>
                  <a:srgbClr val="ffffff"/>
                </a:solidFill>
                <a:latin typeface="Spartan"/>
              </a:rPr>
              <a:t>Titelfolie Purple Headline Spartan Bold 34 pt</a:t>
            </a:r>
            <a:endParaRPr b="0" lang="de-DE" sz="3400" spc="-1" strike="noStrike">
              <a:solidFill>
                <a:srgbClr val="000000"/>
              </a:solidFill>
              <a:latin typeface="Spartan"/>
            </a:endParaRPr>
          </a:p>
        </p:txBody>
      </p:sp>
      <p:sp>
        <p:nvSpPr>
          <p:cNvPr id="17" name="PlaceHolder 2"/>
          <p:cNvSpPr>
            <a:spLocks noGrp="1"/>
          </p:cNvSpPr>
          <p:nvPr>
            <p:ph type="dt"/>
          </p:nvPr>
        </p:nvSpPr>
        <p:spPr>
          <a:xfrm>
            <a:off x="8908920" y="6152040"/>
            <a:ext cx="2742840" cy="215640"/>
          </a:xfrm>
          <a:prstGeom prst="rect">
            <a:avLst/>
          </a:prstGeom>
        </p:spPr>
        <p:txBody>
          <a:bodyPr lIns="90000" rIns="90000" tIns="45000" bIns="45000">
            <a:noAutofit/>
          </a:bodyPr>
          <a:p>
            <a:endParaRPr b="0" lang="de-DE" sz="2400" spc="-1" strike="noStrike">
              <a:latin typeface="Times New Roman"/>
            </a:endParaRPr>
          </a:p>
        </p:txBody>
      </p:sp>
      <p:sp>
        <p:nvSpPr>
          <p:cNvPr id="18" name="Textfeld 7"/>
          <p:cNvSpPr/>
          <p:nvPr/>
        </p:nvSpPr>
        <p:spPr>
          <a:xfrm>
            <a:off x="542880" y="530640"/>
            <a:ext cx="761400" cy="152640"/>
          </a:xfrm>
          <a:prstGeom prst="rect">
            <a:avLst/>
          </a:prstGeom>
          <a:noFill/>
          <a:ln w="0">
            <a:noFill/>
          </a:ln>
        </p:spPr>
        <p:style>
          <a:lnRef idx="0"/>
          <a:fillRef idx="0"/>
          <a:effectRef idx="0"/>
          <a:fontRef idx="minor"/>
        </p:style>
        <p:txBody>
          <a:bodyPr wrap="none" lIns="0" rIns="0" tIns="0" bIns="0">
            <a:spAutoFit/>
          </a:bodyPr>
          <a:p>
            <a:pPr>
              <a:lnSpc>
                <a:spcPct val="100000"/>
              </a:lnSpc>
            </a:pPr>
            <a:r>
              <a:rPr b="0" lang="de-DE" sz="1000" spc="-1" strike="noStrike">
                <a:solidFill>
                  <a:srgbClr val="ffffff"/>
                </a:solidFill>
                <a:latin typeface="Spartan"/>
              </a:rPr>
              <a:t>qaware.de</a:t>
            </a:r>
            <a:endParaRPr b="0" lang="de-DE" sz="1000" spc="-1" strike="noStrike">
              <a:latin typeface="Arial"/>
            </a:endParaRPr>
          </a:p>
        </p:txBody>
      </p:sp>
      <p:grpSp>
        <p:nvGrpSpPr>
          <p:cNvPr id="19" name="Grafik 43"/>
          <p:cNvGrpSpPr/>
          <p:nvPr/>
        </p:nvGrpSpPr>
        <p:grpSpPr>
          <a:xfrm>
            <a:off x="10753200" y="540000"/>
            <a:ext cx="899640" cy="1428480"/>
            <a:chOff x="10753200" y="540000"/>
            <a:chExt cx="899640" cy="1428480"/>
          </a:xfrm>
        </p:grpSpPr>
        <p:sp>
          <p:nvSpPr>
            <p:cNvPr id="20" name="Grafik 43"/>
            <p:cNvSpPr/>
            <p:nvPr/>
          </p:nvSpPr>
          <p:spPr>
            <a:xfrm>
              <a:off x="10753200" y="540000"/>
              <a:ext cx="899640" cy="896040"/>
            </a:xfrm>
            <a:custGeom>
              <a:avLst/>
              <a:gdLst/>
              <a:ahLst/>
              <a:rect l="l" t="t" r="r" b="b"/>
              <a:pathLst>
                <a:path w="1349997" h="1344395">
                  <a:moveTo>
                    <a:pt x="850964" y="787020"/>
                  </a:moveTo>
                  <a:cubicBezTo>
                    <a:pt x="899512" y="738520"/>
                    <a:pt x="923715" y="680640"/>
                    <a:pt x="923715" y="613464"/>
                  </a:cubicBezTo>
                  <a:cubicBezTo>
                    <a:pt x="923715" y="545586"/>
                    <a:pt x="899512" y="487269"/>
                    <a:pt x="850964" y="438703"/>
                  </a:cubicBezTo>
                  <a:cubicBezTo>
                    <a:pt x="802548" y="390109"/>
                    <a:pt x="744064" y="365855"/>
                    <a:pt x="675608" y="365855"/>
                  </a:cubicBezTo>
                  <a:cubicBezTo>
                    <a:pt x="607152" y="365855"/>
                    <a:pt x="548526" y="390109"/>
                    <a:pt x="499577" y="438703"/>
                  </a:cubicBezTo>
                  <a:cubicBezTo>
                    <a:pt x="450761" y="487269"/>
                    <a:pt x="426272" y="545586"/>
                    <a:pt x="426272" y="613464"/>
                  </a:cubicBezTo>
                  <a:cubicBezTo>
                    <a:pt x="426272" y="680640"/>
                    <a:pt x="450761" y="738520"/>
                    <a:pt x="499577" y="787020"/>
                  </a:cubicBezTo>
                  <a:cubicBezTo>
                    <a:pt x="548526" y="835481"/>
                    <a:pt x="607152" y="859840"/>
                    <a:pt x="675608" y="859840"/>
                  </a:cubicBezTo>
                  <a:cubicBezTo>
                    <a:pt x="744064" y="859840"/>
                    <a:pt x="802548" y="835490"/>
                    <a:pt x="850964" y="787020"/>
                  </a:cubicBezTo>
                  <a:moveTo>
                    <a:pt x="1079706" y="612800"/>
                  </a:moveTo>
                  <a:cubicBezTo>
                    <a:pt x="1079706" y="708527"/>
                    <a:pt x="1049055" y="793745"/>
                    <a:pt x="987733" y="868405"/>
                  </a:cubicBezTo>
                  <a:cubicBezTo>
                    <a:pt x="926411" y="943255"/>
                    <a:pt x="848135" y="989999"/>
                    <a:pt x="752923" y="1008496"/>
                  </a:cubicBezTo>
                  <a:lnTo>
                    <a:pt x="752923" y="1157238"/>
                  </a:lnTo>
                  <a:lnTo>
                    <a:pt x="596932" y="1157238"/>
                  </a:lnTo>
                  <a:lnTo>
                    <a:pt x="596932" y="1008496"/>
                  </a:lnTo>
                  <a:cubicBezTo>
                    <a:pt x="501863" y="990009"/>
                    <a:pt x="423586" y="943255"/>
                    <a:pt x="362274" y="868405"/>
                  </a:cubicBezTo>
                  <a:cubicBezTo>
                    <a:pt x="300952" y="793735"/>
                    <a:pt x="270291" y="708527"/>
                    <a:pt x="270291" y="612800"/>
                  </a:cubicBezTo>
                  <a:cubicBezTo>
                    <a:pt x="270291" y="501241"/>
                    <a:pt x="309848" y="406178"/>
                    <a:pt x="388915" y="327296"/>
                  </a:cubicBezTo>
                  <a:cubicBezTo>
                    <a:pt x="468116" y="248548"/>
                    <a:pt x="563585" y="209155"/>
                    <a:pt x="675608" y="209155"/>
                  </a:cubicBezTo>
                  <a:cubicBezTo>
                    <a:pt x="786813" y="209155"/>
                    <a:pt x="881872" y="248548"/>
                    <a:pt x="961092" y="327296"/>
                  </a:cubicBezTo>
                  <a:cubicBezTo>
                    <a:pt x="1040149" y="406178"/>
                    <a:pt x="1079706" y="501241"/>
                    <a:pt x="1079706" y="612800"/>
                  </a:cubicBezTo>
                  <a:moveTo>
                    <a:pt x="1349997" y="1196840"/>
                  </a:moveTo>
                  <a:lnTo>
                    <a:pt x="1349997" y="147556"/>
                  </a:lnTo>
                  <a:cubicBezTo>
                    <a:pt x="1349997" y="66057"/>
                    <a:pt x="1283665" y="0"/>
                    <a:pt x="1201827" y="0"/>
                  </a:cubicBezTo>
                  <a:lnTo>
                    <a:pt x="148171" y="0"/>
                  </a:lnTo>
                  <a:cubicBezTo>
                    <a:pt x="66332" y="0"/>
                    <a:pt x="0" y="66057"/>
                    <a:pt x="0" y="147556"/>
                  </a:cubicBezTo>
                  <a:lnTo>
                    <a:pt x="0" y="1196840"/>
                  </a:lnTo>
                  <a:cubicBezTo>
                    <a:pt x="0" y="1278320"/>
                    <a:pt x="66332" y="1344396"/>
                    <a:pt x="148171" y="1344396"/>
                  </a:cubicBezTo>
                  <a:lnTo>
                    <a:pt x="1201836" y="1344396"/>
                  </a:lnTo>
                  <a:cubicBezTo>
                    <a:pt x="1283665" y="1344396"/>
                    <a:pt x="1349997" y="1278329"/>
                    <a:pt x="1349997" y="1196840"/>
                  </a:cubicBezTo>
                </a:path>
              </a:pathLst>
            </a:custGeom>
            <a:solidFill>
              <a:srgbClr val="ffffff"/>
            </a:solidFill>
            <a:ln w="9525">
              <a:noFill/>
            </a:ln>
          </p:spPr>
          <p:style>
            <a:lnRef idx="0"/>
            <a:fillRef idx="0"/>
            <a:effectRef idx="0"/>
            <a:fontRef idx="minor"/>
          </p:style>
        </p:sp>
        <p:grpSp>
          <p:nvGrpSpPr>
            <p:cNvPr id="21" name="Grafik 43"/>
            <p:cNvGrpSpPr/>
            <p:nvPr/>
          </p:nvGrpSpPr>
          <p:grpSpPr>
            <a:xfrm>
              <a:off x="10753200" y="1919160"/>
              <a:ext cx="899640" cy="49320"/>
              <a:chOff x="10753200" y="1919160"/>
              <a:chExt cx="899640" cy="49320"/>
            </a:xfrm>
          </p:grpSpPr>
          <p:sp>
            <p:nvSpPr>
              <p:cNvPr id="22" name="Grafik 43"/>
              <p:cNvSpPr/>
              <p:nvPr/>
            </p:nvSpPr>
            <p:spPr>
              <a:xfrm>
                <a:off x="10753200" y="1919160"/>
                <a:ext cx="33480" cy="49320"/>
              </a:xfrm>
              <a:custGeom>
                <a:avLst/>
                <a:gdLst/>
                <a:ahLst/>
                <a:rect l="l" t="t" r="r" b="b"/>
                <a:pathLst>
                  <a:path w="50692" h="74271">
                    <a:moveTo>
                      <a:pt x="25584" y="74271"/>
                    </a:moveTo>
                    <a:cubicBezTo>
                      <a:pt x="22127" y="74271"/>
                      <a:pt x="18974" y="73844"/>
                      <a:pt x="16145" y="72972"/>
                    </a:cubicBezTo>
                    <a:cubicBezTo>
                      <a:pt x="13316" y="72109"/>
                      <a:pt x="10839" y="71027"/>
                      <a:pt x="8715" y="69747"/>
                    </a:cubicBezTo>
                    <a:cubicBezTo>
                      <a:pt x="6591" y="68457"/>
                      <a:pt x="4801" y="67176"/>
                      <a:pt x="3334" y="65877"/>
                    </a:cubicBezTo>
                    <a:cubicBezTo>
                      <a:pt x="1867" y="64587"/>
                      <a:pt x="752" y="63515"/>
                      <a:pt x="0" y="62652"/>
                    </a:cubicBezTo>
                    <a:lnTo>
                      <a:pt x="6010" y="53403"/>
                    </a:lnTo>
                    <a:cubicBezTo>
                      <a:pt x="6858" y="54248"/>
                      <a:pt x="7887" y="55243"/>
                      <a:pt x="9125" y="56401"/>
                    </a:cubicBezTo>
                    <a:cubicBezTo>
                      <a:pt x="10354" y="57558"/>
                      <a:pt x="11801" y="58677"/>
                      <a:pt x="13459" y="59787"/>
                    </a:cubicBezTo>
                    <a:cubicBezTo>
                      <a:pt x="15116" y="60887"/>
                      <a:pt x="16983" y="61807"/>
                      <a:pt x="19060" y="62547"/>
                    </a:cubicBezTo>
                    <a:cubicBezTo>
                      <a:pt x="21136" y="63287"/>
                      <a:pt x="23393" y="63648"/>
                      <a:pt x="25832" y="63648"/>
                    </a:cubicBezTo>
                    <a:cubicBezTo>
                      <a:pt x="28194" y="63648"/>
                      <a:pt x="30299" y="63259"/>
                      <a:pt x="32156" y="62481"/>
                    </a:cubicBezTo>
                    <a:cubicBezTo>
                      <a:pt x="34014" y="61703"/>
                      <a:pt x="35490" y="60546"/>
                      <a:pt x="36586" y="59009"/>
                    </a:cubicBezTo>
                    <a:cubicBezTo>
                      <a:pt x="37681" y="57473"/>
                      <a:pt x="38214" y="55566"/>
                      <a:pt x="38214" y="53280"/>
                    </a:cubicBezTo>
                    <a:cubicBezTo>
                      <a:pt x="38214" y="51288"/>
                      <a:pt x="37795" y="49600"/>
                      <a:pt x="36967" y="48205"/>
                    </a:cubicBezTo>
                    <a:cubicBezTo>
                      <a:pt x="36138" y="46820"/>
                      <a:pt x="34957" y="45597"/>
                      <a:pt x="33414" y="44525"/>
                    </a:cubicBezTo>
                    <a:cubicBezTo>
                      <a:pt x="31871" y="43453"/>
                      <a:pt x="30051" y="42438"/>
                      <a:pt x="27927" y="41480"/>
                    </a:cubicBezTo>
                    <a:cubicBezTo>
                      <a:pt x="25803" y="40531"/>
                      <a:pt x="23460" y="39526"/>
                      <a:pt x="20860" y="38492"/>
                    </a:cubicBezTo>
                    <a:cubicBezTo>
                      <a:pt x="18974" y="37686"/>
                      <a:pt x="17126" y="36756"/>
                      <a:pt x="15326" y="35713"/>
                    </a:cubicBezTo>
                    <a:cubicBezTo>
                      <a:pt x="13526" y="34669"/>
                      <a:pt x="11887" y="33436"/>
                      <a:pt x="10430" y="32004"/>
                    </a:cubicBezTo>
                    <a:cubicBezTo>
                      <a:pt x="8963" y="30572"/>
                      <a:pt x="7791" y="28902"/>
                      <a:pt x="6915" y="26986"/>
                    </a:cubicBezTo>
                    <a:cubicBezTo>
                      <a:pt x="6048" y="25080"/>
                      <a:pt x="5610" y="22898"/>
                      <a:pt x="5610" y="20441"/>
                    </a:cubicBezTo>
                    <a:cubicBezTo>
                      <a:pt x="5610" y="17719"/>
                      <a:pt x="6144" y="15139"/>
                      <a:pt x="7201" y="12701"/>
                    </a:cubicBezTo>
                    <a:cubicBezTo>
                      <a:pt x="8258" y="10254"/>
                      <a:pt x="9763" y="8082"/>
                      <a:pt x="11716" y="6166"/>
                    </a:cubicBezTo>
                    <a:cubicBezTo>
                      <a:pt x="13659" y="4259"/>
                      <a:pt x="15983" y="2751"/>
                      <a:pt x="18707" y="1650"/>
                    </a:cubicBezTo>
                    <a:cubicBezTo>
                      <a:pt x="21422" y="560"/>
                      <a:pt x="24413" y="0"/>
                      <a:pt x="27708" y="0"/>
                    </a:cubicBezTo>
                    <a:cubicBezTo>
                      <a:pt x="30404" y="0"/>
                      <a:pt x="33042" y="389"/>
                      <a:pt x="35595" y="1167"/>
                    </a:cubicBezTo>
                    <a:cubicBezTo>
                      <a:pt x="38148" y="1954"/>
                      <a:pt x="40491" y="2959"/>
                      <a:pt x="42615" y="4212"/>
                    </a:cubicBezTo>
                    <a:cubicBezTo>
                      <a:pt x="44739" y="5454"/>
                      <a:pt x="46472" y="6773"/>
                      <a:pt x="47844" y="8158"/>
                    </a:cubicBezTo>
                    <a:lnTo>
                      <a:pt x="42786" y="16922"/>
                    </a:lnTo>
                    <a:cubicBezTo>
                      <a:pt x="41691" y="15765"/>
                      <a:pt x="40376" y="14703"/>
                      <a:pt x="38852" y="13735"/>
                    </a:cubicBezTo>
                    <a:cubicBezTo>
                      <a:pt x="37319" y="12768"/>
                      <a:pt x="35633" y="11980"/>
                      <a:pt x="33766" y="11373"/>
                    </a:cubicBezTo>
                    <a:cubicBezTo>
                      <a:pt x="31909" y="10766"/>
                      <a:pt x="29975" y="10462"/>
                      <a:pt x="27975" y="10462"/>
                    </a:cubicBezTo>
                    <a:cubicBezTo>
                      <a:pt x="25594" y="10462"/>
                      <a:pt x="23584" y="10908"/>
                      <a:pt x="21927" y="11800"/>
                    </a:cubicBezTo>
                    <a:cubicBezTo>
                      <a:pt x="20269" y="12701"/>
                      <a:pt x="18993" y="13887"/>
                      <a:pt x="18117" y="15386"/>
                    </a:cubicBezTo>
                    <a:cubicBezTo>
                      <a:pt x="17231" y="16875"/>
                      <a:pt x="16783" y="18478"/>
                      <a:pt x="16783" y="20176"/>
                    </a:cubicBezTo>
                    <a:cubicBezTo>
                      <a:pt x="16783" y="21712"/>
                      <a:pt x="17097" y="22983"/>
                      <a:pt x="17745" y="24017"/>
                    </a:cubicBezTo>
                    <a:cubicBezTo>
                      <a:pt x="18383" y="25042"/>
                      <a:pt x="19250" y="25924"/>
                      <a:pt x="20336" y="26683"/>
                    </a:cubicBezTo>
                    <a:cubicBezTo>
                      <a:pt x="21431" y="27442"/>
                      <a:pt x="22679" y="28124"/>
                      <a:pt x="24108" y="28741"/>
                    </a:cubicBezTo>
                    <a:cubicBezTo>
                      <a:pt x="25527" y="29367"/>
                      <a:pt x="27051" y="29984"/>
                      <a:pt x="28689" y="30591"/>
                    </a:cubicBezTo>
                    <a:cubicBezTo>
                      <a:pt x="31852" y="31890"/>
                      <a:pt x="34776" y="33199"/>
                      <a:pt x="37462" y="34499"/>
                    </a:cubicBezTo>
                    <a:cubicBezTo>
                      <a:pt x="40157" y="35798"/>
                      <a:pt x="42472" y="37278"/>
                      <a:pt x="44434" y="38947"/>
                    </a:cubicBezTo>
                    <a:cubicBezTo>
                      <a:pt x="46396" y="40607"/>
                      <a:pt x="47930" y="42580"/>
                      <a:pt x="49035" y="44847"/>
                    </a:cubicBezTo>
                    <a:cubicBezTo>
                      <a:pt x="50130" y="47124"/>
                      <a:pt x="50692" y="49856"/>
                      <a:pt x="50692" y="53071"/>
                    </a:cubicBezTo>
                    <a:cubicBezTo>
                      <a:pt x="50692" y="57520"/>
                      <a:pt x="49625" y="61343"/>
                      <a:pt x="47492" y="64501"/>
                    </a:cubicBezTo>
                    <a:cubicBezTo>
                      <a:pt x="45358" y="67669"/>
                      <a:pt x="42405" y="70098"/>
                      <a:pt x="38624" y="71777"/>
                    </a:cubicBezTo>
                    <a:cubicBezTo>
                      <a:pt x="34833" y="73427"/>
                      <a:pt x="30490" y="74271"/>
                      <a:pt x="25584" y="74271"/>
                    </a:cubicBezTo>
                    <a:close/>
                  </a:path>
                </a:pathLst>
              </a:custGeom>
              <a:solidFill>
                <a:srgbClr val="ffffff"/>
              </a:solidFill>
              <a:ln w="9525">
                <a:noFill/>
              </a:ln>
            </p:spPr>
            <p:style>
              <a:lnRef idx="0"/>
              <a:fillRef idx="0"/>
              <a:effectRef idx="0"/>
              <a:fontRef idx="minor"/>
            </p:style>
          </p:sp>
          <p:sp>
            <p:nvSpPr>
              <p:cNvPr id="23" name="Grafik 43"/>
              <p:cNvSpPr/>
              <p:nvPr/>
            </p:nvSpPr>
            <p:spPr>
              <a:xfrm>
                <a:off x="10793880" y="1919160"/>
                <a:ext cx="47880" cy="49320"/>
              </a:xfrm>
              <a:custGeom>
                <a:avLst/>
                <a:gdLst/>
                <a:ahLst/>
                <a:rect l="l" t="t" r="r" b="b"/>
                <a:pathLst>
                  <a:path w="72504" h="74280">
                    <a:moveTo>
                      <a:pt x="36252" y="74281"/>
                    </a:moveTo>
                    <a:cubicBezTo>
                      <a:pt x="31223" y="74281"/>
                      <a:pt x="26518" y="73323"/>
                      <a:pt x="22136" y="71426"/>
                    </a:cubicBezTo>
                    <a:cubicBezTo>
                      <a:pt x="17745" y="69519"/>
                      <a:pt x="13906" y="66854"/>
                      <a:pt x="10592" y="63458"/>
                    </a:cubicBezTo>
                    <a:cubicBezTo>
                      <a:pt x="7277" y="60062"/>
                      <a:pt x="4686" y="56107"/>
                      <a:pt x="2819" y="51620"/>
                    </a:cubicBezTo>
                    <a:cubicBezTo>
                      <a:pt x="943" y="47124"/>
                      <a:pt x="0" y="42296"/>
                      <a:pt x="0" y="37145"/>
                    </a:cubicBezTo>
                    <a:cubicBezTo>
                      <a:pt x="0" y="31966"/>
                      <a:pt x="933" y="27138"/>
                      <a:pt x="2819" y="22651"/>
                    </a:cubicBezTo>
                    <a:cubicBezTo>
                      <a:pt x="4696" y="18165"/>
                      <a:pt x="7287" y="14228"/>
                      <a:pt x="10592" y="10823"/>
                    </a:cubicBezTo>
                    <a:cubicBezTo>
                      <a:pt x="13906" y="7427"/>
                      <a:pt x="17745" y="4771"/>
                      <a:pt x="22136" y="2864"/>
                    </a:cubicBezTo>
                    <a:cubicBezTo>
                      <a:pt x="26527" y="958"/>
                      <a:pt x="31223" y="0"/>
                      <a:pt x="36252" y="0"/>
                    </a:cubicBezTo>
                    <a:cubicBezTo>
                      <a:pt x="41281" y="0"/>
                      <a:pt x="45987" y="958"/>
                      <a:pt x="50368" y="2864"/>
                    </a:cubicBezTo>
                    <a:cubicBezTo>
                      <a:pt x="54759" y="4771"/>
                      <a:pt x="58598" y="7427"/>
                      <a:pt x="61913" y="10823"/>
                    </a:cubicBezTo>
                    <a:cubicBezTo>
                      <a:pt x="65227" y="14228"/>
                      <a:pt x="67818" y="18165"/>
                      <a:pt x="69694" y="22651"/>
                    </a:cubicBezTo>
                    <a:cubicBezTo>
                      <a:pt x="71571" y="27138"/>
                      <a:pt x="72504" y="31966"/>
                      <a:pt x="72504" y="37145"/>
                    </a:cubicBezTo>
                    <a:cubicBezTo>
                      <a:pt x="72504" y="42296"/>
                      <a:pt x="71571" y="47124"/>
                      <a:pt x="69694" y="51620"/>
                    </a:cubicBezTo>
                    <a:cubicBezTo>
                      <a:pt x="67818" y="56116"/>
                      <a:pt x="65227" y="60062"/>
                      <a:pt x="61913" y="63458"/>
                    </a:cubicBezTo>
                    <a:cubicBezTo>
                      <a:pt x="58598" y="66854"/>
                      <a:pt x="54759" y="69509"/>
                      <a:pt x="50368" y="71426"/>
                    </a:cubicBezTo>
                    <a:cubicBezTo>
                      <a:pt x="45977" y="73323"/>
                      <a:pt x="41272" y="74281"/>
                      <a:pt x="36252" y="74281"/>
                    </a:cubicBezTo>
                    <a:close/>
                    <a:moveTo>
                      <a:pt x="36252" y="63221"/>
                    </a:moveTo>
                    <a:cubicBezTo>
                      <a:pt x="39653" y="63221"/>
                      <a:pt x="42805" y="62576"/>
                      <a:pt x="45710" y="61267"/>
                    </a:cubicBezTo>
                    <a:cubicBezTo>
                      <a:pt x="48616" y="59967"/>
                      <a:pt x="51140" y="58136"/>
                      <a:pt x="53292" y="55793"/>
                    </a:cubicBezTo>
                    <a:cubicBezTo>
                      <a:pt x="55445" y="53451"/>
                      <a:pt x="57112" y="50681"/>
                      <a:pt x="58303" y="47503"/>
                    </a:cubicBezTo>
                    <a:cubicBezTo>
                      <a:pt x="59493" y="44326"/>
                      <a:pt x="60093" y="40873"/>
                      <a:pt x="60093" y="37136"/>
                    </a:cubicBezTo>
                    <a:cubicBezTo>
                      <a:pt x="60093" y="33408"/>
                      <a:pt x="59493" y="29946"/>
                      <a:pt x="58303" y="26768"/>
                    </a:cubicBezTo>
                    <a:cubicBezTo>
                      <a:pt x="57112" y="23590"/>
                      <a:pt x="55435" y="20830"/>
                      <a:pt x="53292" y="18478"/>
                    </a:cubicBezTo>
                    <a:cubicBezTo>
                      <a:pt x="51140" y="16135"/>
                      <a:pt x="48616" y="14313"/>
                      <a:pt x="45710" y="13014"/>
                    </a:cubicBezTo>
                    <a:cubicBezTo>
                      <a:pt x="42805" y="11715"/>
                      <a:pt x="39653" y="11060"/>
                      <a:pt x="36252" y="11060"/>
                    </a:cubicBezTo>
                    <a:cubicBezTo>
                      <a:pt x="32823" y="11060"/>
                      <a:pt x="29661" y="11705"/>
                      <a:pt x="26756" y="12995"/>
                    </a:cubicBezTo>
                    <a:cubicBezTo>
                      <a:pt x="23851" y="14285"/>
                      <a:pt x="21336" y="16106"/>
                      <a:pt x="19193" y="18468"/>
                    </a:cubicBezTo>
                    <a:cubicBezTo>
                      <a:pt x="17059" y="20830"/>
                      <a:pt x="15383" y="23590"/>
                      <a:pt x="14183" y="26777"/>
                    </a:cubicBezTo>
                    <a:cubicBezTo>
                      <a:pt x="12983" y="29955"/>
                      <a:pt x="12382" y="33417"/>
                      <a:pt x="12382" y="37145"/>
                    </a:cubicBezTo>
                    <a:cubicBezTo>
                      <a:pt x="12382" y="40882"/>
                      <a:pt x="12983" y="44335"/>
                      <a:pt x="14183" y="47513"/>
                    </a:cubicBezTo>
                    <a:cubicBezTo>
                      <a:pt x="15392" y="50690"/>
                      <a:pt x="17059" y="53470"/>
                      <a:pt x="19193" y="55822"/>
                    </a:cubicBezTo>
                    <a:cubicBezTo>
                      <a:pt x="21326" y="58184"/>
                      <a:pt x="23851" y="59996"/>
                      <a:pt x="26756" y="61286"/>
                    </a:cubicBezTo>
                    <a:cubicBezTo>
                      <a:pt x="29651" y="62576"/>
                      <a:pt x="32823" y="63221"/>
                      <a:pt x="36252" y="63221"/>
                    </a:cubicBezTo>
                    <a:close/>
                  </a:path>
                </a:pathLst>
              </a:custGeom>
              <a:solidFill>
                <a:srgbClr val="ffffff"/>
              </a:solidFill>
              <a:ln w="9525">
                <a:noFill/>
              </a:ln>
            </p:spPr>
            <p:style>
              <a:lnRef idx="0"/>
              <a:fillRef idx="0"/>
              <a:effectRef idx="0"/>
              <a:fontRef idx="minor"/>
            </p:style>
          </p:sp>
          <p:sp>
            <p:nvSpPr>
              <p:cNvPr id="24" name="Grafik 43"/>
              <p:cNvSpPr/>
              <p:nvPr/>
            </p:nvSpPr>
            <p:spPr>
              <a:xfrm>
                <a:off x="10852200" y="1919880"/>
                <a:ext cx="25560" cy="47520"/>
              </a:xfrm>
              <a:custGeom>
                <a:avLst/>
                <a:gdLst/>
                <a:ahLst/>
                <a:rect l="l" t="t" r="r" b="b"/>
                <a:pathLst>
                  <a:path w="38957" h="71596">
                    <a:moveTo>
                      <a:pt x="0" y="71596"/>
                    </a:moveTo>
                    <a:lnTo>
                      <a:pt x="0" y="0"/>
                    </a:lnTo>
                    <a:lnTo>
                      <a:pt x="38957" y="0"/>
                    </a:lnTo>
                    <a:lnTo>
                      <a:pt x="38957" y="10111"/>
                    </a:lnTo>
                    <a:lnTo>
                      <a:pt x="8372" y="10111"/>
                    </a:lnTo>
                    <a:lnTo>
                      <a:pt x="11506" y="7380"/>
                    </a:lnTo>
                    <a:lnTo>
                      <a:pt x="11506" y="34631"/>
                    </a:lnTo>
                    <a:lnTo>
                      <a:pt x="8372" y="30723"/>
                    </a:lnTo>
                    <a:lnTo>
                      <a:pt x="36995" y="30723"/>
                    </a:lnTo>
                    <a:lnTo>
                      <a:pt x="36995" y="40702"/>
                    </a:lnTo>
                    <a:lnTo>
                      <a:pt x="8372" y="40702"/>
                    </a:lnTo>
                    <a:lnTo>
                      <a:pt x="11506" y="36794"/>
                    </a:lnTo>
                    <a:lnTo>
                      <a:pt x="11506" y="71596"/>
                    </a:lnTo>
                    <a:lnTo>
                      <a:pt x="0" y="71596"/>
                    </a:lnTo>
                    <a:close/>
                  </a:path>
                </a:pathLst>
              </a:custGeom>
              <a:solidFill>
                <a:srgbClr val="ffffff"/>
              </a:solidFill>
              <a:ln w="9525">
                <a:noFill/>
              </a:ln>
            </p:spPr>
            <p:style>
              <a:lnRef idx="0"/>
              <a:fillRef idx="0"/>
              <a:effectRef idx="0"/>
              <a:fontRef idx="minor"/>
            </p:style>
          </p:sp>
          <p:sp>
            <p:nvSpPr>
              <p:cNvPr id="25" name="Grafik 43"/>
              <p:cNvSpPr/>
              <p:nvPr/>
            </p:nvSpPr>
            <p:spPr>
              <a:xfrm>
                <a:off x="10886760" y="1919880"/>
                <a:ext cx="33480" cy="47520"/>
              </a:xfrm>
              <a:custGeom>
                <a:avLst/>
                <a:gdLst/>
                <a:ahLst/>
                <a:rect l="l" t="t" r="r" b="b"/>
                <a:pathLst>
                  <a:path w="50549" h="71605">
                    <a:moveTo>
                      <a:pt x="19479" y="71606"/>
                    </a:moveTo>
                    <a:lnTo>
                      <a:pt x="19479" y="10159"/>
                    </a:lnTo>
                    <a:lnTo>
                      <a:pt x="0" y="10159"/>
                    </a:lnTo>
                    <a:lnTo>
                      <a:pt x="0" y="0"/>
                    </a:lnTo>
                    <a:lnTo>
                      <a:pt x="50549" y="0"/>
                    </a:lnTo>
                    <a:lnTo>
                      <a:pt x="50549" y="10159"/>
                    </a:lnTo>
                    <a:lnTo>
                      <a:pt x="30985" y="10159"/>
                    </a:lnTo>
                    <a:lnTo>
                      <a:pt x="30985" y="71606"/>
                    </a:lnTo>
                    <a:lnTo>
                      <a:pt x="19479" y="71606"/>
                    </a:lnTo>
                    <a:close/>
                  </a:path>
                </a:pathLst>
              </a:custGeom>
              <a:solidFill>
                <a:srgbClr val="ffffff"/>
              </a:solidFill>
              <a:ln w="9525">
                <a:noFill/>
              </a:ln>
            </p:spPr>
            <p:style>
              <a:lnRef idx="0"/>
              <a:fillRef idx="0"/>
              <a:effectRef idx="0"/>
              <a:fontRef idx="minor"/>
            </p:style>
          </p:sp>
          <p:sp>
            <p:nvSpPr>
              <p:cNvPr id="26" name="Grafik 43"/>
              <p:cNvSpPr/>
              <p:nvPr/>
            </p:nvSpPr>
            <p:spPr>
              <a:xfrm>
                <a:off x="10927440" y="1919880"/>
                <a:ext cx="65880" cy="47520"/>
              </a:xfrm>
              <a:custGeom>
                <a:avLst/>
                <a:gdLst/>
                <a:ahLst/>
                <a:rect l="l" t="t" r="r" b="b"/>
                <a:pathLst>
                  <a:path w="99202" h="71596">
                    <a:moveTo>
                      <a:pt x="20955" y="71596"/>
                    </a:moveTo>
                    <a:lnTo>
                      <a:pt x="0" y="0"/>
                    </a:lnTo>
                    <a:lnTo>
                      <a:pt x="12849" y="0"/>
                    </a:lnTo>
                    <a:lnTo>
                      <a:pt x="27965" y="56021"/>
                    </a:lnTo>
                    <a:lnTo>
                      <a:pt x="45225" y="0"/>
                    </a:lnTo>
                    <a:lnTo>
                      <a:pt x="53978" y="0"/>
                    </a:lnTo>
                    <a:lnTo>
                      <a:pt x="71276" y="56021"/>
                    </a:lnTo>
                    <a:lnTo>
                      <a:pt x="86344" y="0"/>
                    </a:lnTo>
                    <a:lnTo>
                      <a:pt x="99203" y="0"/>
                    </a:lnTo>
                    <a:lnTo>
                      <a:pt x="78248" y="71596"/>
                    </a:lnTo>
                    <a:lnTo>
                      <a:pt x="65389" y="71596"/>
                    </a:lnTo>
                    <a:lnTo>
                      <a:pt x="49578" y="22215"/>
                    </a:lnTo>
                    <a:lnTo>
                      <a:pt x="33852" y="71596"/>
                    </a:lnTo>
                    <a:lnTo>
                      <a:pt x="20955" y="71596"/>
                    </a:lnTo>
                    <a:close/>
                  </a:path>
                </a:pathLst>
              </a:custGeom>
              <a:solidFill>
                <a:srgbClr val="ffffff"/>
              </a:solidFill>
              <a:ln w="9525">
                <a:noFill/>
              </a:ln>
            </p:spPr>
            <p:style>
              <a:lnRef idx="0"/>
              <a:fillRef idx="0"/>
              <a:effectRef idx="0"/>
              <a:fontRef idx="minor"/>
            </p:style>
          </p:sp>
          <p:sp>
            <p:nvSpPr>
              <p:cNvPr id="27" name="Grafik 43"/>
              <p:cNvSpPr/>
              <p:nvPr/>
            </p:nvSpPr>
            <p:spPr>
              <a:xfrm>
                <a:off x="10995840" y="1919880"/>
                <a:ext cx="45000" cy="47520"/>
              </a:xfrm>
              <a:custGeom>
                <a:avLst/>
                <a:gdLst/>
                <a:ahLst/>
                <a:rect l="l" t="t" r="r" b="b"/>
                <a:pathLst>
                  <a:path w="68018" h="71596">
                    <a:moveTo>
                      <a:pt x="0" y="71596"/>
                    </a:moveTo>
                    <a:lnTo>
                      <a:pt x="28623" y="0"/>
                    </a:lnTo>
                    <a:lnTo>
                      <a:pt x="39300" y="0"/>
                    </a:lnTo>
                    <a:lnTo>
                      <a:pt x="68018" y="71596"/>
                    </a:lnTo>
                    <a:lnTo>
                      <a:pt x="55597" y="71596"/>
                    </a:lnTo>
                    <a:lnTo>
                      <a:pt x="48577" y="53062"/>
                    </a:lnTo>
                    <a:lnTo>
                      <a:pt x="19374" y="53062"/>
                    </a:lnTo>
                    <a:lnTo>
                      <a:pt x="12363" y="71596"/>
                    </a:lnTo>
                    <a:lnTo>
                      <a:pt x="0" y="71596"/>
                    </a:lnTo>
                    <a:close/>
                    <a:moveTo>
                      <a:pt x="23308" y="42960"/>
                    </a:moveTo>
                    <a:lnTo>
                      <a:pt x="44663" y="42960"/>
                    </a:lnTo>
                    <a:lnTo>
                      <a:pt x="33947" y="15442"/>
                    </a:lnTo>
                    <a:lnTo>
                      <a:pt x="23308" y="42960"/>
                    </a:lnTo>
                    <a:close/>
                  </a:path>
                </a:pathLst>
              </a:custGeom>
              <a:solidFill>
                <a:srgbClr val="ffffff"/>
              </a:solidFill>
              <a:ln w="9525">
                <a:noFill/>
              </a:ln>
            </p:spPr>
            <p:style>
              <a:lnRef idx="0"/>
              <a:fillRef idx="0"/>
              <a:effectRef idx="0"/>
              <a:fontRef idx="minor"/>
            </p:style>
          </p:sp>
          <p:sp>
            <p:nvSpPr>
              <p:cNvPr id="28" name="Grafik 43"/>
              <p:cNvSpPr/>
              <p:nvPr/>
            </p:nvSpPr>
            <p:spPr>
              <a:xfrm>
                <a:off x="11053800" y="1919880"/>
                <a:ext cx="34560" cy="47520"/>
              </a:xfrm>
              <a:custGeom>
                <a:avLst/>
                <a:gdLst/>
                <a:ahLst/>
                <a:rect l="l" t="t" r="r" b="b"/>
                <a:pathLst>
                  <a:path w="52635" h="71596">
                    <a:moveTo>
                      <a:pt x="0" y="71596"/>
                    </a:moveTo>
                    <a:lnTo>
                      <a:pt x="0" y="0"/>
                    </a:lnTo>
                    <a:lnTo>
                      <a:pt x="22441" y="0"/>
                    </a:lnTo>
                    <a:cubicBezTo>
                      <a:pt x="27289" y="0"/>
                      <a:pt x="31490" y="844"/>
                      <a:pt x="35033" y="2542"/>
                    </a:cubicBezTo>
                    <a:cubicBezTo>
                      <a:pt x="38576" y="4231"/>
                      <a:pt x="41319" y="6649"/>
                      <a:pt x="43272" y="9789"/>
                    </a:cubicBezTo>
                    <a:cubicBezTo>
                      <a:pt x="45215" y="12929"/>
                      <a:pt x="46187" y="16723"/>
                      <a:pt x="46187" y="21181"/>
                    </a:cubicBezTo>
                    <a:cubicBezTo>
                      <a:pt x="46187" y="24852"/>
                      <a:pt x="45501" y="28134"/>
                      <a:pt x="44120" y="31027"/>
                    </a:cubicBezTo>
                    <a:cubicBezTo>
                      <a:pt x="42739" y="33920"/>
                      <a:pt x="40767" y="36320"/>
                      <a:pt x="38214" y="38226"/>
                    </a:cubicBezTo>
                    <a:cubicBezTo>
                      <a:pt x="35652" y="40133"/>
                      <a:pt x="32576" y="41470"/>
                      <a:pt x="28975" y="42220"/>
                    </a:cubicBezTo>
                    <a:lnTo>
                      <a:pt x="52635" y="71596"/>
                    </a:lnTo>
                    <a:lnTo>
                      <a:pt x="37986" y="71596"/>
                    </a:lnTo>
                    <a:lnTo>
                      <a:pt x="16507" y="43519"/>
                    </a:lnTo>
                    <a:lnTo>
                      <a:pt x="11497" y="43519"/>
                    </a:lnTo>
                    <a:lnTo>
                      <a:pt x="11497" y="71596"/>
                    </a:lnTo>
                    <a:lnTo>
                      <a:pt x="0" y="71596"/>
                    </a:lnTo>
                    <a:close/>
                    <a:moveTo>
                      <a:pt x="11506" y="33844"/>
                    </a:moveTo>
                    <a:lnTo>
                      <a:pt x="19040" y="33844"/>
                    </a:lnTo>
                    <a:cubicBezTo>
                      <a:pt x="22231" y="33844"/>
                      <a:pt x="24955" y="33351"/>
                      <a:pt x="27213" y="32374"/>
                    </a:cubicBezTo>
                    <a:cubicBezTo>
                      <a:pt x="29461" y="31387"/>
                      <a:pt x="31194" y="29974"/>
                      <a:pt x="32385" y="28124"/>
                    </a:cubicBezTo>
                    <a:cubicBezTo>
                      <a:pt x="33576" y="26265"/>
                      <a:pt x="34176" y="24036"/>
                      <a:pt x="34176" y="21437"/>
                    </a:cubicBezTo>
                    <a:cubicBezTo>
                      <a:pt x="34176" y="17558"/>
                      <a:pt x="32852" y="14560"/>
                      <a:pt x="30204" y="12417"/>
                    </a:cubicBezTo>
                    <a:cubicBezTo>
                      <a:pt x="27565" y="10273"/>
                      <a:pt x="23841" y="9201"/>
                      <a:pt x="19050" y="9201"/>
                    </a:cubicBezTo>
                    <a:lnTo>
                      <a:pt x="11516" y="9201"/>
                    </a:lnTo>
                    <a:lnTo>
                      <a:pt x="11516" y="33844"/>
                    </a:lnTo>
                    <a:close/>
                  </a:path>
                </a:pathLst>
              </a:custGeom>
              <a:solidFill>
                <a:srgbClr val="ffffff"/>
              </a:solidFill>
              <a:ln w="9525">
                <a:noFill/>
              </a:ln>
            </p:spPr>
            <p:style>
              <a:lnRef idx="0"/>
              <a:fillRef idx="0"/>
              <a:effectRef idx="0"/>
              <a:fontRef idx="minor"/>
            </p:style>
          </p:sp>
          <p:sp>
            <p:nvSpPr>
              <p:cNvPr id="29" name="Grafik 43"/>
              <p:cNvSpPr/>
              <p:nvPr/>
            </p:nvSpPr>
            <p:spPr>
              <a:xfrm>
                <a:off x="11100600" y="1919880"/>
                <a:ext cx="25560" cy="47520"/>
              </a:xfrm>
              <a:custGeom>
                <a:avLst/>
                <a:gdLst/>
                <a:ahLst/>
                <a:rect l="l" t="t" r="r" b="b"/>
                <a:pathLst>
                  <a:path w="38700" h="71615">
                    <a:moveTo>
                      <a:pt x="0" y="71596"/>
                    </a:moveTo>
                    <a:lnTo>
                      <a:pt x="0" y="0"/>
                    </a:lnTo>
                    <a:lnTo>
                      <a:pt x="38700" y="0"/>
                    </a:lnTo>
                    <a:lnTo>
                      <a:pt x="38700" y="10111"/>
                    </a:lnTo>
                    <a:lnTo>
                      <a:pt x="11506" y="10111"/>
                    </a:lnTo>
                    <a:lnTo>
                      <a:pt x="11506" y="30733"/>
                    </a:lnTo>
                    <a:lnTo>
                      <a:pt x="37652" y="30733"/>
                    </a:lnTo>
                    <a:lnTo>
                      <a:pt x="37652" y="40712"/>
                    </a:lnTo>
                    <a:lnTo>
                      <a:pt x="11506" y="40712"/>
                    </a:lnTo>
                    <a:lnTo>
                      <a:pt x="11506" y="61504"/>
                    </a:lnTo>
                    <a:lnTo>
                      <a:pt x="38700" y="61504"/>
                    </a:lnTo>
                    <a:lnTo>
                      <a:pt x="38700" y="71615"/>
                    </a:lnTo>
                    <a:lnTo>
                      <a:pt x="0" y="71615"/>
                    </a:lnTo>
                    <a:close/>
                  </a:path>
                </a:pathLst>
              </a:custGeom>
              <a:solidFill>
                <a:srgbClr val="ffffff"/>
              </a:solidFill>
              <a:ln w="9525">
                <a:noFill/>
              </a:ln>
            </p:spPr>
            <p:style>
              <a:lnRef idx="0"/>
              <a:fillRef idx="0"/>
              <a:effectRef idx="0"/>
              <a:fontRef idx="minor"/>
            </p:style>
          </p:sp>
          <p:sp>
            <p:nvSpPr>
              <p:cNvPr id="30" name="Grafik 43"/>
              <p:cNvSpPr/>
              <p:nvPr/>
            </p:nvSpPr>
            <p:spPr>
              <a:xfrm>
                <a:off x="11162880" y="1919880"/>
                <a:ext cx="25560" cy="47520"/>
              </a:xfrm>
              <a:custGeom>
                <a:avLst/>
                <a:gdLst/>
                <a:ahLst/>
                <a:rect l="l" t="t" r="r" b="b"/>
                <a:pathLst>
                  <a:path w="38700" h="71615">
                    <a:moveTo>
                      <a:pt x="0" y="71596"/>
                    </a:moveTo>
                    <a:lnTo>
                      <a:pt x="0" y="0"/>
                    </a:lnTo>
                    <a:lnTo>
                      <a:pt x="38700" y="0"/>
                    </a:lnTo>
                    <a:lnTo>
                      <a:pt x="38700" y="10111"/>
                    </a:lnTo>
                    <a:lnTo>
                      <a:pt x="11506" y="10111"/>
                    </a:lnTo>
                    <a:lnTo>
                      <a:pt x="11506" y="30733"/>
                    </a:lnTo>
                    <a:lnTo>
                      <a:pt x="37652" y="30733"/>
                    </a:lnTo>
                    <a:lnTo>
                      <a:pt x="37652" y="40712"/>
                    </a:lnTo>
                    <a:lnTo>
                      <a:pt x="11506" y="40712"/>
                    </a:lnTo>
                    <a:lnTo>
                      <a:pt x="11506" y="61504"/>
                    </a:lnTo>
                    <a:lnTo>
                      <a:pt x="38700" y="61504"/>
                    </a:lnTo>
                    <a:lnTo>
                      <a:pt x="38700" y="71615"/>
                    </a:lnTo>
                    <a:lnTo>
                      <a:pt x="0" y="71615"/>
                    </a:lnTo>
                    <a:close/>
                  </a:path>
                </a:pathLst>
              </a:custGeom>
              <a:solidFill>
                <a:srgbClr val="ffffff"/>
              </a:solidFill>
              <a:ln w="9525">
                <a:noFill/>
              </a:ln>
            </p:spPr>
            <p:style>
              <a:lnRef idx="0"/>
              <a:fillRef idx="0"/>
              <a:effectRef idx="0"/>
              <a:fontRef idx="minor"/>
            </p:style>
          </p:sp>
          <p:sp>
            <p:nvSpPr>
              <p:cNvPr id="31" name="Grafik 43"/>
              <p:cNvSpPr/>
              <p:nvPr/>
            </p:nvSpPr>
            <p:spPr>
              <a:xfrm>
                <a:off x="11204640" y="1919880"/>
                <a:ext cx="37440" cy="47520"/>
              </a:xfrm>
              <a:custGeom>
                <a:avLst/>
                <a:gdLst/>
                <a:ahLst/>
                <a:rect l="l" t="t" r="r" b="b"/>
                <a:pathLst>
                  <a:path w="56607" h="71596">
                    <a:moveTo>
                      <a:pt x="0" y="71596"/>
                    </a:moveTo>
                    <a:lnTo>
                      <a:pt x="0" y="0"/>
                    </a:lnTo>
                    <a:lnTo>
                      <a:pt x="11506" y="0"/>
                    </a:lnTo>
                    <a:lnTo>
                      <a:pt x="45101" y="52379"/>
                    </a:lnTo>
                    <a:lnTo>
                      <a:pt x="45101" y="0"/>
                    </a:lnTo>
                    <a:lnTo>
                      <a:pt x="56607" y="0"/>
                    </a:lnTo>
                    <a:lnTo>
                      <a:pt x="56607" y="71596"/>
                    </a:lnTo>
                    <a:lnTo>
                      <a:pt x="45101" y="71596"/>
                    </a:lnTo>
                    <a:lnTo>
                      <a:pt x="11506" y="19265"/>
                    </a:lnTo>
                    <a:lnTo>
                      <a:pt x="11506" y="71596"/>
                    </a:lnTo>
                    <a:lnTo>
                      <a:pt x="0" y="71596"/>
                    </a:lnTo>
                    <a:close/>
                  </a:path>
                </a:pathLst>
              </a:custGeom>
              <a:solidFill>
                <a:srgbClr val="ffffff"/>
              </a:solidFill>
              <a:ln w="9525">
                <a:noFill/>
              </a:ln>
            </p:spPr>
            <p:style>
              <a:lnRef idx="0"/>
              <a:fillRef idx="0"/>
              <a:effectRef idx="0"/>
              <a:fontRef idx="minor"/>
            </p:style>
          </p:sp>
          <p:sp>
            <p:nvSpPr>
              <p:cNvPr id="32" name="Grafik 43"/>
              <p:cNvSpPr/>
              <p:nvPr/>
            </p:nvSpPr>
            <p:spPr>
              <a:xfrm>
                <a:off x="11257200" y="1919160"/>
                <a:ext cx="45000" cy="49320"/>
              </a:xfrm>
              <a:custGeom>
                <a:avLst/>
                <a:gdLst/>
                <a:ahLst/>
                <a:rect l="l" t="t" r="r" b="b"/>
                <a:pathLst>
                  <a:path w="68265" h="74299">
                    <a:moveTo>
                      <a:pt x="35242" y="74300"/>
                    </a:moveTo>
                    <a:cubicBezTo>
                      <a:pt x="30280" y="74300"/>
                      <a:pt x="25660" y="73351"/>
                      <a:pt x="21384" y="71454"/>
                    </a:cubicBezTo>
                    <a:cubicBezTo>
                      <a:pt x="17107" y="69557"/>
                      <a:pt x="13373" y="66930"/>
                      <a:pt x="10182" y="63553"/>
                    </a:cubicBezTo>
                    <a:cubicBezTo>
                      <a:pt x="6991" y="60185"/>
                      <a:pt x="4486" y="56239"/>
                      <a:pt x="2696" y="51734"/>
                    </a:cubicBezTo>
                    <a:cubicBezTo>
                      <a:pt x="895" y="47219"/>
                      <a:pt x="0" y="42343"/>
                      <a:pt x="0" y="37107"/>
                    </a:cubicBezTo>
                    <a:cubicBezTo>
                      <a:pt x="0" y="32184"/>
                      <a:pt x="829" y="27489"/>
                      <a:pt x="2486" y="23021"/>
                    </a:cubicBezTo>
                    <a:cubicBezTo>
                      <a:pt x="4143" y="18554"/>
                      <a:pt x="6534" y="14589"/>
                      <a:pt x="9677" y="11136"/>
                    </a:cubicBezTo>
                    <a:cubicBezTo>
                      <a:pt x="12811" y="7674"/>
                      <a:pt x="16612" y="4961"/>
                      <a:pt x="21069" y="2978"/>
                    </a:cubicBezTo>
                    <a:cubicBezTo>
                      <a:pt x="25527" y="996"/>
                      <a:pt x="30556" y="0"/>
                      <a:pt x="36166" y="0"/>
                    </a:cubicBezTo>
                    <a:cubicBezTo>
                      <a:pt x="39481" y="0"/>
                      <a:pt x="42748" y="389"/>
                      <a:pt x="45968" y="1167"/>
                    </a:cubicBezTo>
                    <a:cubicBezTo>
                      <a:pt x="49197" y="1954"/>
                      <a:pt x="52245" y="3064"/>
                      <a:pt x="55121" y="4515"/>
                    </a:cubicBezTo>
                    <a:cubicBezTo>
                      <a:pt x="57998" y="5966"/>
                      <a:pt x="60579" y="7712"/>
                      <a:pt x="62884" y="9760"/>
                    </a:cubicBezTo>
                    <a:lnTo>
                      <a:pt x="57340" y="18610"/>
                    </a:lnTo>
                    <a:cubicBezTo>
                      <a:pt x="54721" y="16002"/>
                      <a:pt x="51530" y="13963"/>
                      <a:pt x="47758" y="12473"/>
                    </a:cubicBezTo>
                    <a:cubicBezTo>
                      <a:pt x="43986" y="10984"/>
                      <a:pt x="40148" y="10235"/>
                      <a:pt x="36252" y="10235"/>
                    </a:cubicBezTo>
                    <a:cubicBezTo>
                      <a:pt x="32442" y="10235"/>
                      <a:pt x="29061" y="10918"/>
                      <a:pt x="26098" y="12274"/>
                    </a:cubicBezTo>
                    <a:cubicBezTo>
                      <a:pt x="23136" y="13640"/>
                      <a:pt x="20641" y="15528"/>
                      <a:pt x="18621" y="17956"/>
                    </a:cubicBezTo>
                    <a:cubicBezTo>
                      <a:pt x="16602" y="20384"/>
                      <a:pt x="15059" y="23192"/>
                      <a:pt x="14002" y="26370"/>
                    </a:cubicBezTo>
                    <a:cubicBezTo>
                      <a:pt x="12944" y="29557"/>
                      <a:pt x="12411" y="32972"/>
                      <a:pt x="12411" y="36614"/>
                    </a:cubicBezTo>
                    <a:cubicBezTo>
                      <a:pt x="12411" y="40579"/>
                      <a:pt x="13011" y="44212"/>
                      <a:pt x="14202" y="47522"/>
                    </a:cubicBezTo>
                    <a:cubicBezTo>
                      <a:pt x="15383" y="50833"/>
                      <a:pt x="17040" y="53707"/>
                      <a:pt x="19164" y="56135"/>
                    </a:cubicBezTo>
                    <a:cubicBezTo>
                      <a:pt x="21288" y="58563"/>
                      <a:pt x="23755" y="60441"/>
                      <a:pt x="26594" y="61750"/>
                    </a:cubicBezTo>
                    <a:cubicBezTo>
                      <a:pt x="29423" y="63069"/>
                      <a:pt x="32480" y="63733"/>
                      <a:pt x="35766" y="63733"/>
                    </a:cubicBezTo>
                    <a:cubicBezTo>
                      <a:pt x="38414" y="63733"/>
                      <a:pt x="40977" y="63287"/>
                      <a:pt x="43453" y="62405"/>
                    </a:cubicBezTo>
                    <a:cubicBezTo>
                      <a:pt x="45939" y="61523"/>
                      <a:pt x="48168" y="60290"/>
                      <a:pt x="50121" y="58687"/>
                    </a:cubicBezTo>
                    <a:cubicBezTo>
                      <a:pt x="52083" y="57102"/>
                      <a:pt x="53645" y="55186"/>
                      <a:pt x="54807" y="52957"/>
                    </a:cubicBezTo>
                    <a:cubicBezTo>
                      <a:pt x="55969" y="50728"/>
                      <a:pt x="56550" y="48300"/>
                      <a:pt x="56550" y="45672"/>
                    </a:cubicBezTo>
                    <a:lnTo>
                      <a:pt x="56550" y="44060"/>
                    </a:lnTo>
                    <a:lnTo>
                      <a:pt x="35023" y="44060"/>
                    </a:lnTo>
                    <a:lnTo>
                      <a:pt x="35023" y="35125"/>
                    </a:lnTo>
                    <a:lnTo>
                      <a:pt x="68266" y="35125"/>
                    </a:lnTo>
                    <a:lnTo>
                      <a:pt x="68266" y="44411"/>
                    </a:lnTo>
                    <a:cubicBezTo>
                      <a:pt x="68266" y="49011"/>
                      <a:pt x="67342" y="53147"/>
                      <a:pt x="65475" y="56827"/>
                    </a:cubicBezTo>
                    <a:cubicBezTo>
                      <a:pt x="63617" y="60498"/>
                      <a:pt x="61122" y="63638"/>
                      <a:pt x="57988" y="66218"/>
                    </a:cubicBezTo>
                    <a:cubicBezTo>
                      <a:pt x="54845" y="68817"/>
                      <a:pt x="51302" y="70800"/>
                      <a:pt x="47358" y="72194"/>
                    </a:cubicBezTo>
                    <a:cubicBezTo>
                      <a:pt x="43405" y="73607"/>
                      <a:pt x="39367" y="74300"/>
                      <a:pt x="35242" y="74300"/>
                    </a:cubicBezTo>
                    <a:close/>
                  </a:path>
                </a:pathLst>
              </a:custGeom>
              <a:solidFill>
                <a:srgbClr val="ffffff"/>
              </a:solidFill>
              <a:ln w="9525">
                <a:noFill/>
              </a:ln>
            </p:spPr>
            <p:style>
              <a:lnRef idx="0"/>
              <a:fillRef idx="0"/>
              <a:effectRef idx="0"/>
              <a:fontRef idx="minor"/>
            </p:style>
          </p:sp>
          <p:sp>
            <p:nvSpPr>
              <p:cNvPr id="33" name="Grafik 43"/>
              <p:cNvSpPr/>
              <p:nvPr/>
            </p:nvSpPr>
            <p:spPr>
              <a:xfrm>
                <a:off x="11317320" y="1919880"/>
                <a:ext cx="7200" cy="47520"/>
              </a:xfrm>
              <a:custGeom>
                <a:avLst/>
                <a:gdLst/>
                <a:ahLst/>
                <a:rect l="l" t="t" r="r" b="b"/>
                <a:pathLst>
                  <a:path w="11506" h="71596">
                    <a:moveTo>
                      <a:pt x="0" y="71596"/>
                    </a:moveTo>
                    <a:lnTo>
                      <a:pt x="0" y="0"/>
                    </a:lnTo>
                    <a:lnTo>
                      <a:pt x="11506" y="0"/>
                    </a:lnTo>
                    <a:lnTo>
                      <a:pt x="11506" y="71596"/>
                    </a:lnTo>
                    <a:lnTo>
                      <a:pt x="0" y="71596"/>
                    </a:lnTo>
                    <a:close/>
                  </a:path>
                </a:pathLst>
              </a:custGeom>
              <a:solidFill>
                <a:srgbClr val="ffffff"/>
              </a:solidFill>
              <a:ln w="9525">
                <a:noFill/>
              </a:ln>
            </p:spPr>
            <p:style>
              <a:lnRef idx="0"/>
              <a:fillRef idx="0"/>
              <a:effectRef idx="0"/>
              <a:fontRef idx="minor"/>
            </p:style>
          </p:sp>
          <p:sp>
            <p:nvSpPr>
              <p:cNvPr id="34" name="Grafik 43"/>
              <p:cNvSpPr/>
              <p:nvPr/>
            </p:nvSpPr>
            <p:spPr>
              <a:xfrm>
                <a:off x="11343240" y="1919880"/>
                <a:ext cx="37440" cy="47520"/>
              </a:xfrm>
              <a:custGeom>
                <a:avLst/>
                <a:gdLst/>
                <a:ahLst/>
                <a:rect l="l" t="t" r="r" b="b"/>
                <a:pathLst>
                  <a:path w="56607" h="71596">
                    <a:moveTo>
                      <a:pt x="0" y="71596"/>
                    </a:moveTo>
                    <a:lnTo>
                      <a:pt x="0" y="0"/>
                    </a:lnTo>
                    <a:lnTo>
                      <a:pt x="11506" y="0"/>
                    </a:lnTo>
                    <a:lnTo>
                      <a:pt x="45101" y="52379"/>
                    </a:lnTo>
                    <a:lnTo>
                      <a:pt x="45101" y="0"/>
                    </a:lnTo>
                    <a:lnTo>
                      <a:pt x="56607" y="0"/>
                    </a:lnTo>
                    <a:lnTo>
                      <a:pt x="56607" y="71596"/>
                    </a:lnTo>
                    <a:lnTo>
                      <a:pt x="45101" y="71596"/>
                    </a:lnTo>
                    <a:lnTo>
                      <a:pt x="11506" y="19265"/>
                    </a:lnTo>
                    <a:lnTo>
                      <a:pt x="11506" y="71596"/>
                    </a:lnTo>
                    <a:lnTo>
                      <a:pt x="0" y="71596"/>
                    </a:lnTo>
                    <a:close/>
                  </a:path>
                </a:pathLst>
              </a:custGeom>
              <a:solidFill>
                <a:srgbClr val="ffffff"/>
              </a:solidFill>
              <a:ln w="9525">
                <a:noFill/>
              </a:ln>
            </p:spPr>
            <p:style>
              <a:lnRef idx="0"/>
              <a:fillRef idx="0"/>
              <a:effectRef idx="0"/>
              <a:fontRef idx="minor"/>
            </p:style>
          </p:sp>
          <p:sp>
            <p:nvSpPr>
              <p:cNvPr id="35" name="Grafik 43"/>
              <p:cNvSpPr/>
              <p:nvPr/>
            </p:nvSpPr>
            <p:spPr>
              <a:xfrm>
                <a:off x="11399040" y="1919880"/>
                <a:ext cx="25560" cy="47520"/>
              </a:xfrm>
              <a:custGeom>
                <a:avLst/>
                <a:gdLst/>
                <a:ahLst/>
                <a:rect l="l" t="t" r="r" b="b"/>
                <a:pathLst>
                  <a:path w="38700" h="71615">
                    <a:moveTo>
                      <a:pt x="0" y="71596"/>
                    </a:moveTo>
                    <a:lnTo>
                      <a:pt x="0" y="0"/>
                    </a:lnTo>
                    <a:lnTo>
                      <a:pt x="38700" y="0"/>
                    </a:lnTo>
                    <a:lnTo>
                      <a:pt x="38700" y="10111"/>
                    </a:lnTo>
                    <a:lnTo>
                      <a:pt x="11506" y="10111"/>
                    </a:lnTo>
                    <a:lnTo>
                      <a:pt x="11506" y="30733"/>
                    </a:lnTo>
                    <a:lnTo>
                      <a:pt x="37652" y="30733"/>
                    </a:lnTo>
                    <a:lnTo>
                      <a:pt x="37652" y="40712"/>
                    </a:lnTo>
                    <a:lnTo>
                      <a:pt x="11506" y="40712"/>
                    </a:lnTo>
                    <a:lnTo>
                      <a:pt x="11506" y="61504"/>
                    </a:lnTo>
                    <a:lnTo>
                      <a:pt x="38700" y="61504"/>
                    </a:lnTo>
                    <a:lnTo>
                      <a:pt x="38700" y="71615"/>
                    </a:lnTo>
                    <a:lnTo>
                      <a:pt x="0" y="71615"/>
                    </a:lnTo>
                    <a:close/>
                  </a:path>
                </a:pathLst>
              </a:custGeom>
              <a:solidFill>
                <a:srgbClr val="ffffff"/>
              </a:solidFill>
              <a:ln w="9525">
                <a:noFill/>
              </a:ln>
            </p:spPr>
            <p:style>
              <a:lnRef idx="0"/>
              <a:fillRef idx="0"/>
              <a:effectRef idx="0"/>
              <a:fontRef idx="minor"/>
            </p:style>
          </p:sp>
          <p:sp>
            <p:nvSpPr>
              <p:cNvPr id="36" name="Grafik 43"/>
              <p:cNvSpPr/>
              <p:nvPr/>
            </p:nvSpPr>
            <p:spPr>
              <a:xfrm>
                <a:off x="11440800" y="1919880"/>
                <a:ext cx="25560" cy="47520"/>
              </a:xfrm>
              <a:custGeom>
                <a:avLst/>
                <a:gdLst/>
                <a:ahLst/>
                <a:rect l="l" t="t" r="r" b="b"/>
                <a:pathLst>
                  <a:path w="38700" h="71615">
                    <a:moveTo>
                      <a:pt x="0" y="71596"/>
                    </a:moveTo>
                    <a:lnTo>
                      <a:pt x="0" y="0"/>
                    </a:lnTo>
                    <a:lnTo>
                      <a:pt x="38700" y="0"/>
                    </a:lnTo>
                    <a:lnTo>
                      <a:pt x="38700" y="10111"/>
                    </a:lnTo>
                    <a:lnTo>
                      <a:pt x="11506" y="10111"/>
                    </a:lnTo>
                    <a:lnTo>
                      <a:pt x="11506" y="30733"/>
                    </a:lnTo>
                    <a:lnTo>
                      <a:pt x="37652" y="30733"/>
                    </a:lnTo>
                    <a:lnTo>
                      <a:pt x="37652" y="40712"/>
                    </a:lnTo>
                    <a:lnTo>
                      <a:pt x="11506" y="40712"/>
                    </a:lnTo>
                    <a:lnTo>
                      <a:pt x="11506" y="61504"/>
                    </a:lnTo>
                    <a:lnTo>
                      <a:pt x="38700" y="61504"/>
                    </a:lnTo>
                    <a:lnTo>
                      <a:pt x="38700" y="71615"/>
                    </a:lnTo>
                    <a:lnTo>
                      <a:pt x="0" y="71615"/>
                    </a:lnTo>
                    <a:close/>
                  </a:path>
                </a:pathLst>
              </a:custGeom>
              <a:solidFill>
                <a:srgbClr val="ffffff"/>
              </a:solidFill>
              <a:ln w="9525">
                <a:noFill/>
              </a:ln>
            </p:spPr>
            <p:style>
              <a:lnRef idx="0"/>
              <a:fillRef idx="0"/>
              <a:effectRef idx="0"/>
              <a:fontRef idx="minor"/>
            </p:style>
          </p:sp>
          <p:sp>
            <p:nvSpPr>
              <p:cNvPr id="37" name="Grafik 43"/>
              <p:cNvSpPr/>
              <p:nvPr/>
            </p:nvSpPr>
            <p:spPr>
              <a:xfrm>
                <a:off x="11482560" y="1919880"/>
                <a:ext cx="34560" cy="47520"/>
              </a:xfrm>
              <a:custGeom>
                <a:avLst/>
                <a:gdLst/>
                <a:ahLst/>
                <a:rect l="l" t="t" r="r" b="b"/>
                <a:pathLst>
                  <a:path w="52635" h="71596">
                    <a:moveTo>
                      <a:pt x="0" y="71596"/>
                    </a:moveTo>
                    <a:lnTo>
                      <a:pt x="0" y="0"/>
                    </a:lnTo>
                    <a:lnTo>
                      <a:pt x="22441" y="0"/>
                    </a:lnTo>
                    <a:cubicBezTo>
                      <a:pt x="27289" y="0"/>
                      <a:pt x="31490" y="844"/>
                      <a:pt x="35033" y="2542"/>
                    </a:cubicBezTo>
                    <a:cubicBezTo>
                      <a:pt x="38576" y="4231"/>
                      <a:pt x="41320" y="6649"/>
                      <a:pt x="43272" y="9789"/>
                    </a:cubicBezTo>
                    <a:cubicBezTo>
                      <a:pt x="45215" y="12929"/>
                      <a:pt x="46187" y="16723"/>
                      <a:pt x="46187" y="21181"/>
                    </a:cubicBezTo>
                    <a:cubicBezTo>
                      <a:pt x="46187" y="24852"/>
                      <a:pt x="45501" y="28134"/>
                      <a:pt x="44120" y="31027"/>
                    </a:cubicBezTo>
                    <a:cubicBezTo>
                      <a:pt x="42739" y="33920"/>
                      <a:pt x="40767" y="36320"/>
                      <a:pt x="38214" y="38226"/>
                    </a:cubicBezTo>
                    <a:cubicBezTo>
                      <a:pt x="35652" y="40133"/>
                      <a:pt x="32576" y="41470"/>
                      <a:pt x="28975" y="42220"/>
                    </a:cubicBezTo>
                    <a:lnTo>
                      <a:pt x="52635" y="71596"/>
                    </a:lnTo>
                    <a:lnTo>
                      <a:pt x="37986" y="71596"/>
                    </a:lnTo>
                    <a:lnTo>
                      <a:pt x="16507" y="43519"/>
                    </a:lnTo>
                    <a:lnTo>
                      <a:pt x="11497" y="43519"/>
                    </a:lnTo>
                    <a:lnTo>
                      <a:pt x="11497" y="71596"/>
                    </a:lnTo>
                    <a:lnTo>
                      <a:pt x="0" y="71596"/>
                    </a:lnTo>
                    <a:close/>
                    <a:moveTo>
                      <a:pt x="11506" y="33844"/>
                    </a:moveTo>
                    <a:lnTo>
                      <a:pt x="19040" y="33844"/>
                    </a:lnTo>
                    <a:cubicBezTo>
                      <a:pt x="22231" y="33844"/>
                      <a:pt x="24956" y="33351"/>
                      <a:pt x="27213" y="32374"/>
                    </a:cubicBezTo>
                    <a:cubicBezTo>
                      <a:pt x="29461" y="31387"/>
                      <a:pt x="31194" y="29974"/>
                      <a:pt x="32385" y="28124"/>
                    </a:cubicBezTo>
                    <a:cubicBezTo>
                      <a:pt x="33576" y="26265"/>
                      <a:pt x="34176" y="24036"/>
                      <a:pt x="34176" y="21437"/>
                    </a:cubicBezTo>
                    <a:cubicBezTo>
                      <a:pt x="34176" y="17558"/>
                      <a:pt x="32852" y="14560"/>
                      <a:pt x="30204" y="12417"/>
                    </a:cubicBezTo>
                    <a:cubicBezTo>
                      <a:pt x="27565" y="10273"/>
                      <a:pt x="23841" y="9201"/>
                      <a:pt x="19050" y="9201"/>
                    </a:cubicBezTo>
                    <a:lnTo>
                      <a:pt x="11516" y="9201"/>
                    </a:lnTo>
                    <a:lnTo>
                      <a:pt x="11516" y="33844"/>
                    </a:lnTo>
                    <a:close/>
                  </a:path>
                </a:pathLst>
              </a:custGeom>
              <a:solidFill>
                <a:srgbClr val="ffffff"/>
              </a:solidFill>
              <a:ln w="9525">
                <a:noFill/>
              </a:ln>
            </p:spPr>
            <p:style>
              <a:lnRef idx="0"/>
              <a:fillRef idx="0"/>
              <a:effectRef idx="0"/>
              <a:fontRef idx="minor"/>
            </p:style>
          </p:sp>
          <p:sp>
            <p:nvSpPr>
              <p:cNvPr id="38" name="Grafik 43"/>
              <p:cNvSpPr/>
              <p:nvPr/>
            </p:nvSpPr>
            <p:spPr>
              <a:xfrm>
                <a:off x="11529360" y="1919880"/>
                <a:ext cx="7200" cy="47520"/>
              </a:xfrm>
              <a:custGeom>
                <a:avLst/>
                <a:gdLst/>
                <a:ahLst/>
                <a:rect l="l" t="t" r="r" b="b"/>
                <a:pathLst>
                  <a:path w="11506" h="71596">
                    <a:moveTo>
                      <a:pt x="0" y="71596"/>
                    </a:moveTo>
                    <a:lnTo>
                      <a:pt x="0" y="0"/>
                    </a:lnTo>
                    <a:lnTo>
                      <a:pt x="11506" y="0"/>
                    </a:lnTo>
                    <a:lnTo>
                      <a:pt x="11506" y="71596"/>
                    </a:lnTo>
                    <a:lnTo>
                      <a:pt x="0" y="71596"/>
                    </a:lnTo>
                    <a:close/>
                  </a:path>
                </a:pathLst>
              </a:custGeom>
              <a:solidFill>
                <a:srgbClr val="ffffff"/>
              </a:solidFill>
              <a:ln w="9525">
                <a:noFill/>
              </a:ln>
            </p:spPr>
            <p:style>
              <a:lnRef idx="0"/>
              <a:fillRef idx="0"/>
              <a:effectRef idx="0"/>
              <a:fontRef idx="minor"/>
            </p:style>
          </p:sp>
          <p:sp>
            <p:nvSpPr>
              <p:cNvPr id="39" name="Grafik 43"/>
              <p:cNvSpPr/>
              <p:nvPr/>
            </p:nvSpPr>
            <p:spPr>
              <a:xfrm>
                <a:off x="11555280" y="1919880"/>
                <a:ext cx="37440" cy="47520"/>
              </a:xfrm>
              <a:custGeom>
                <a:avLst/>
                <a:gdLst/>
                <a:ahLst/>
                <a:rect l="l" t="t" r="r" b="b"/>
                <a:pathLst>
                  <a:path w="56607" h="71596">
                    <a:moveTo>
                      <a:pt x="0" y="71596"/>
                    </a:moveTo>
                    <a:lnTo>
                      <a:pt x="0" y="0"/>
                    </a:lnTo>
                    <a:lnTo>
                      <a:pt x="11506" y="0"/>
                    </a:lnTo>
                    <a:lnTo>
                      <a:pt x="45101" y="52379"/>
                    </a:lnTo>
                    <a:lnTo>
                      <a:pt x="45101" y="0"/>
                    </a:lnTo>
                    <a:lnTo>
                      <a:pt x="56607" y="0"/>
                    </a:lnTo>
                    <a:lnTo>
                      <a:pt x="56607" y="71596"/>
                    </a:lnTo>
                    <a:lnTo>
                      <a:pt x="45101" y="71596"/>
                    </a:lnTo>
                    <a:lnTo>
                      <a:pt x="11506" y="19265"/>
                    </a:lnTo>
                    <a:lnTo>
                      <a:pt x="11506" y="71596"/>
                    </a:lnTo>
                    <a:lnTo>
                      <a:pt x="0" y="71596"/>
                    </a:lnTo>
                    <a:close/>
                  </a:path>
                </a:pathLst>
              </a:custGeom>
              <a:solidFill>
                <a:srgbClr val="ffffff"/>
              </a:solidFill>
              <a:ln w="9525">
                <a:noFill/>
              </a:ln>
            </p:spPr>
            <p:style>
              <a:lnRef idx="0"/>
              <a:fillRef idx="0"/>
              <a:effectRef idx="0"/>
              <a:fontRef idx="minor"/>
            </p:style>
          </p:sp>
          <p:sp>
            <p:nvSpPr>
              <p:cNvPr id="40" name="Grafik 43"/>
              <p:cNvSpPr/>
              <p:nvPr/>
            </p:nvSpPr>
            <p:spPr>
              <a:xfrm>
                <a:off x="11607840" y="1919160"/>
                <a:ext cx="45000" cy="49320"/>
              </a:xfrm>
              <a:custGeom>
                <a:avLst/>
                <a:gdLst/>
                <a:ahLst/>
                <a:rect l="l" t="t" r="r" b="b"/>
                <a:pathLst>
                  <a:path w="68265" h="74299">
                    <a:moveTo>
                      <a:pt x="35242" y="74300"/>
                    </a:moveTo>
                    <a:cubicBezTo>
                      <a:pt x="30280" y="74300"/>
                      <a:pt x="25660" y="73351"/>
                      <a:pt x="21384" y="71454"/>
                    </a:cubicBezTo>
                    <a:cubicBezTo>
                      <a:pt x="17107" y="69557"/>
                      <a:pt x="13373" y="66930"/>
                      <a:pt x="10182" y="63553"/>
                    </a:cubicBezTo>
                    <a:cubicBezTo>
                      <a:pt x="6991" y="60185"/>
                      <a:pt x="4486" y="56239"/>
                      <a:pt x="2696" y="51734"/>
                    </a:cubicBezTo>
                    <a:cubicBezTo>
                      <a:pt x="895" y="47219"/>
                      <a:pt x="0" y="42343"/>
                      <a:pt x="0" y="37107"/>
                    </a:cubicBezTo>
                    <a:cubicBezTo>
                      <a:pt x="0" y="32184"/>
                      <a:pt x="829" y="27489"/>
                      <a:pt x="2486" y="23021"/>
                    </a:cubicBezTo>
                    <a:cubicBezTo>
                      <a:pt x="4143" y="18554"/>
                      <a:pt x="6534" y="14589"/>
                      <a:pt x="9677" y="11136"/>
                    </a:cubicBezTo>
                    <a:cubicBezTo>
                      <a:pt x="12811" y="7674"/>
                      <a:pt x="16612" y="4961"/>
                      <a:pt x="21069" y="2978"/>
                    </a:cubicBezTo>
                    <a:cubicBezTo>
                      <a:pt x="25527" y="996"/>
                      <a:pt x="30556" y="0"/>
                      <a:pt x="36166" y="0"/>
                    </a:cubicBezTo>
                    <a:cubicBezTo>
                      <a:pt x="39481" y="0"/>
                      <a:pt x="42748" y="389"/>
                      <a:pt x="45968" y="1167"/>
                    </a:cubicBezTo>
                    <a:cubicBezTo>
                      <a:pt x="49197" y="1954"/>
                      <a:pt x="52245" y="3064"/>
                      <a:pt x="55121" y="4515"/>
                    </a:cubicBezTo>
                    <a:cubicBezTo>
                      <a:pt x="57998" y="5966"/>
                      <a:pt x="60579" y="7712"/>
                      <a:pt x="62884" y="9760"/>
                    </a:cubicBezTo>
                    <a:lnTo>
                      <a:pt x="57341" y="18610"/>
                    </a:lnTo>
                    <a:cubicBezTo>
                      <a:pt x="54721" y="16002"/>
                      <a:pt x="51530" y="13963"/>
                      <a:pt x="47758" y="12473"/>
                    </a:cubicBezTo>
                    <a:cubicBezTo>
                      <a:pt x="43986" y="10984"/>
                      <a:pt x="40148" y="10235"/>
                      <a:pt x="36252" y="10235"/>
                    </a:cubicBezTo>
                    <a:cubicBezTo>
                      <a:pt x="32442" y="10235"/>
                      <a:pt x="29061" y="10918"/>
                      <a:pt x="26099" y="12274"/>
                    </a:cubicBezTo>
                    <a:cubicBezTo>
                      <a:pt x="23136" y="13640"/>
                      <a:pt x="20641" y="15528"/>
                      <a:pt x="18621" y="17956"/>
                    </a:cubicBezTo>
                    <a:cubicBezTo>
                      <a:pt x="16602" y="20384"/>
                      <a:pt x="15059" y="23192"/>
                      <a:pt x="14002" y="26370"/>
                    </a:cubicBezTo>
                    <a:cubicBezTo>
                      <a:pt x="12945" y="29557"/>
                      <a:pt x="12411" y="32972"/>
                      <a:pt x="12411" y="36614"/>
                    </a:cubicBezTo>
                    <a:cubicBezTo>
                      <a:pt x="12411" y="40579"/>
                      <a:pt x="13011" y="44212"/>
                      <a:pt x="14202" y="47522"/>
                    </a:cubicBezTo>
                    <a:cubicBezTo>
                      <a:pt x="15383" y="50833"/>
                      <a:pt x="17040" y="53707"/>
                      <a:pt x="19164" y="56135"/>
                    </a:cubicBezTo>
                    <a:cubicBezTo>
                      <a:pt x="21288" y="58563"/>
                      <a:pt x="23755" y="60441"/>
                      <a:pt x="26594" y="61750"/>
                    </a:cubicBezTo>
                    <a:cubicBezTo>
                      <a:pt x="29423" y="63069"/>
                      <a:pt x="32480" y="63733"/>
                      <a:pt x="35766" y="63733"/>
                    </a:cubicBezTo>
                    <a:cubicBezTo>
                      <a:pt x="38414" y="63733"/>
                      <a:pt x="40977" y="63287"/>
                      <a:pt x="43453" y="62405"/>
                    </a:cubicBezTo>
                    <a:cubicBezTo>
                      <a:pt x="45939" y="61523"/>
                      <a:pt x="48168" y="60290"/>
                      <a:pt x="50121" y="58687"/>
                    </a:cubicBezTo>
                    <a:cubicBezTo>
                      <a:pt x="52083" y="57102"/>
                      <a:pt x="53645" y="55186"/>
                      <a:pt x="54807" y="52957"/>
                    </a:cubicBezTo>
                    <a:cubicBezTo>
                      <a:pt x="55969" y="50728"/>
                      <a:pt x="56550" y="48300"/>
                      <a:pt x="56550" y="45672"/>
                    </a:cubicBezTo>
                    <a:lnTo>
                      <a:pt x="56550" y="44060"/>
                    </a:lnTo>
                    <a:lnTo>
                      <a:pt x="35023" y="44060"/>
                    </a:lnTo>
                    <a:lnTo>
                      <a:pt x="35023" y="35125"/>
                    </a:lnTo>
                    <a:lnTo>
                      <a:pt x="68266" y="35125"/>
                    </a:lnTo>
                    <a:lnTo>
                      <a:pt x="68266" y="44411"/>
                    </a:lnTo>
                    <a:cubicBezTo>
                      <a:pt x="68266" y="49011"/>
                      <a:pt x="67342" y="53147"/>
                      <a:pt x="65475" y="56827"/>
                    </a:cubicBezTo>
                    <a:cubicBezTo>
                      <a:pt x="63617" y="60498"/>
                      <a:pt x="61122" y="63638"/>
                      <a:pt x="57988" y="66218"/>
                    </a:cubicBezTo>
                    <a:cubicBezTo>
                      <a:pt x="54845" y="68817"/>
                      <a:pt x="51302" y="70800"/>
                      <a:pt x="47358" y="72194"/>
                    </a:cubicBezTo>
                    <a:cubicBezTo>
                      <a:pt x="43405" y="73607"/>
                      <a:pt x="39367" y="74300"/>
                      <a:pt x="35242" y="74300"/>
                    </a:cubicBezTo>
                    <a:close/>
                  </a:path>
                </a:pathLst>
              </a:custGeom>
              <a:solidFill>
                <a:srgbClr val="ffffff"/>
              </a:solidFill>
              <a:ln w="9525">
                <a:noFill/>
              </a:ln>
            </p:spPr>
            <p:style>
              <a:lnRef idx="0"/>
              <a:fillRef idx="0"/>
              <a:effectRef idx="0"/>
              <a:fontRef idx="minor"/>
            </p:style>
          </p:sp>
        </p:grpSp>
        <p:grpSp>
          <p:nvGrpSpPr>
            <p:cNvPr id="41" name="Grafik 43"/>
            <p:cNvGrpSpPr/>
            <p:nvPr/>
          </p:nvGrpSpPr>
          <p:grpSpPr>
            <a:xfrm>
              <a:off x="10753200" y="1646640"/>
              <a:ext cx="899640" cy="182520"/>
              <a:chOff x="10753200" y="1646640"/>
              <a:chExt cx="899640" cy="182520"/>
            </a:xfrm>
          </p:grpSpPr>
          <p:grpSp>
            <p:nvGrpSpPr>
              <p:cNvPr id="42" name="Grafik 43"/>
              <p:cNvGrpSpPr/>
              <p:nvPr/>
            </p:nvGrpSpPr>
            <p:grpSpPr>
              <a:xfrm>
                <a:off x="10753200" y="1668240"/>
                <a:ext cx="899640" cy="160920"/>
                <a:chOff x="10753200" y="1668240"/>
                <a:chExt cx="899640" cy="160920"/>
              </a:xfrm>
            </p:grpSpPr>
            <p:sp>
              <p:nvSpPr>
                <p:cNvPr id="43" name="Grafik 43"/>
                <p:cNvSpPr/>
                <p:nvPr/>
              </p:nvSpPr>
              <p:spPr>
                <a:xfrm>
                  <a:off x="10898640" y="1671840"/>
                  <a:ext cx="129960" cy="1299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66" y="117146"/>
                      </a:moveTo>
                      <a:lnTo>
                        <a:pt x="122139" y="117146"/>
                      </a:lnTo>
                      <a:lnTo>
                        <a:pt x="97546" y="54191"/>
                      </a:lnTo>
                      <a:lnTo>
                        <a:pt x="73066" y="117146"/>
                      </a:lnTo>
                      <a:close/>
                    </a:path>
                  </a:pathLst>
                </a:custGeom>
                <a:solidFill>
                  <a:srgbClr val="ffffff"/>
                </a:solidFill>
                <a:ln w="9525">
                  <a:noFill/>
                </a:ln>
              </p:spPr>
              <p:style>
                <a:lnRef idx="0"/>
                <a:fillRef idx="0"/>
                <a:effectRef idx="0"/>
                <a:fontRef idx="minor"/>
              </p:style>
            </p:sp>
            <p:sp>
              <p:nvSpPr>
                <p:cNvPr id="44" name="Grafik 43"/>
                <p:cNvSpPr/>
                <p:nvPr/>
              </p:nvSpPr>
              <p:spPr>
                <a:xfrm>
                  <a:off x="11121120" y="1671840"/>
                  <a:ext cx="181440" cy="129960"/>
                </a:xfrm>
                <a:custGeom>
                  <a:avLst/>
                  <a:gdLst/>
                  <a:ahLst/>
                  <a:rect l="l" t="t" r="r" b="b"/>
                  <a:pathLst>
                    <a:path w="272557" h="195230">
                      <a:moveTo>
                        <a:pt x="56321" y="195230"/>
                      </a:moveTo>
                      <a:lnTo>
                        <a:pt x="0" y="0"/>
                      </a:lnTo>
                      <a:lnTo>
                        <a:pt x="44796" y="0"/>
                      </a:lnTo>
                      <a:lnTo>
                        <a:pt x="80791" y="140328"/>
                      </a:lnTo>
                      <a:lnTo>
                        <a:pt x="121187" y="0"/>
                      </a:lnTo>
                      <a:lnTo>
                        <a:pt x="151362" y="0"/>
                      </a:lnTo>
                      <a:lnTo>
                        <a:pt x="191881" y="140328"/>
                      </a:lnTo>
                      <a:lnTo>
                        <a:pt x="227876" y="0"/>
                      </a:lnTo>
                      <a:lnTo>
                        <a:pt x="272558" y="0"/>
                      </a:lnTo>
                      <a:lnTo>
                        <a:pt x="216237" y="195230"/>
                      </a:lnTo>
                      <a:lnTo>
                        <a:pt x="171440" y="195230"/>
                      </a:lnTo>
                      <a:lnTo>
                        <a:pt x="136274" y="77269"/>
                      </a:lnTo>
                      <a:lnTo>
                        <a:pt x="101108" y="195230"/>
                      </a:lnTo>
                      <a:lnTo>
                        <a:pt x="56321" y="195230"/>
                      </a:lnTo>
                      <a:close/>
                    </a:path>
                  </a:pathLst>
                </a:custGeom>
                <a:solidFill>
                  <a:srgbClr val="ffffff"/>
                </a:solidFill>
                <a:ln w="9525">
                  <a:noFill/>
                </a:ln>
              </p:spPr>
              <p:style>
                <a:lnRef idx="0"/>
                <a:fillRef idx="0"/>
                <a:effectRef idx="0"/>
                <a:fontRef idx="minor"/>
              </p:style>
            </p:sp>
            <p:sp>
              <p:nvSpPr>
                <p:cNvPr id="45" name="Grafik 43"/>
                <p:cNvSpPr/>
                <p:nvPr/>
              </p:nvSpPr>
              <p:spPr>
                <a:xfrm>
                  <a:off x="11307960" y="1671840"/>
                  <a:ext cx="129960" cy="1299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76" y="117146"/>
                      </a:moveTo>
                      <a:lnTo>
                        <a:pt x="122149" y="117146"/>
                      </a:lnTo>
                      <a:lnTo>
                        <a:pt x="97555" y="54191"/>
                      </a:lnTo>
                      <a:lnTo>
                        <a:pt x="73076" y="117146"/>
                      </a:lnTo>
                      <a:close/>
                    </a:path>
                  </a:pathLst>
                </a:custGeom>
                <a:solidFill>
                  <a:srgbClr val="ffffff"/>
                </a:solidFill>
                <a:ln w="9525">
                  <a:noFill/>
                </a:ln>
              </p:spPr>
              <p:style>
                <a:lnRef idx="0"/>
                <a:fillRef idx="0"/>
                <a:effectRef idx="0"/>
                <a:fontRef idx="minor"/>
              </p:style>
            </p:sp>
            <p:sp>
              <p:nvSpPr>
                <p:cNvPr id="46" name="Grafik 43"/>
                <p:cNvSpPr/>
                <p:nvPr/>
              </p:nvSpPr>
              <p:spPr>
                <a:xfrm>
                  <a:off x="11458080" y="1671840"/>
                  <a:ext cx="103320" cy="129960"/>
                </a:xfrm>
                <a:custGeom>
                  <a:avLst/>
                  <a:gdLst/>
                  <a:ahLst/>
                  <a:rect l="l" t="t" r="r" b="b"/>
                  <a:pathLst>
                    <a:path w="155266" h="195230">
                      <a:moveTo>
                        <a:pt x="0" y="195230"/>
                      </a:moveTo>
                      <a:lnTo>
                        <a:pt x="0" y="0"/>
                      </a:lnTo>
                      <a:lnTo>
                        <a:pt x="68075" y="0"/>
                      </a:lnTo>
                      <a:cubicBezTo>
                        <a:pt x="81544" y="0"/>
                        <a:pt x="93221" y="2352"/>
                        <a:pt x="103127" y="7038"/>
                      </a:cubicBezTo>
                      <a:cubicBezTo>
                        <a:pt x="113024" y="11734"/>
                        <a:pt x="120691" y="18516"/>
                        <a:pt x="126111" y="27385"/>
                      </a:cubicBezTo>
                      <a:cubicBezTo>
                        <a:pt x="131531" y="36263"/>
                        <a:pt x="134245" y="46925"/>
                        <a:pt x="134245" y="59389"/>
                      </a:cubicBezTo>
                      <a:cubicBezTo>
                        <a:pt x="134245" y="69092"/>
                        <a:pt x="132540" y="77847"/>
                        <a:pt x="129140" y="85654"/>
                      </a:cubicBezTo>
                      <a:cubicBezTo>
                        <a:pt x="125730" y="93470"/>
                        <a:pt x="120834" y="100110"/>
                        <a:pt x="114462" y="105592"/>
                      </a:cubicBezTo>
                      <a:cubicBezTo>
                        <a:pt x="108090" y="111075"/>
                        <a:pt x="100346" y="115116"/>
                        <a:pt x="91230" y="117715"/>
                      </a:cubicBezTo>
                      <a:lnTo>
                        <a:pt x="155267" y="195221"/>
                      </a:lnTo>
                      <a:lnTo>
                        <a:pt x="104175" y="195221"/>
                      </a:lnTo>
                      <a:lnTo>
                        <a:pt x="48101" y="122458"/>
                      </a:lnTo>
                      <a:lnTo>
                        <a:pt x="40138" y="122458"/>
                      </a:lnTo>
                      <a:lnTo>
                        <a:pt x="40138" y="195221"/>
                      </a:lnTo>
                      <a:lnTo>
                        <a:pt x="0" y="195221"/>
                      </a:lnTo>
                      <a:close/>
                      <a:moveTo>
                        <a:pt x="40167" y="89097"/>
                      </a:moveTo>
                      <a:lnTo>
                        <a:pt x="55493" y="89097"/>
                      </a:lnTo>
                      <a:cubicBezTo>
                        <a:pt x="63256" y="89097"/>
                        <a:pt x="69866" y="87968"/>
                        <a:pt x="75333" y="85720"/>
                      </a:cubicBezTo>
                      <a:cubicBezTo>
                        <a:pt x="80791" y="83463"/>
                        <a:pt x="84953" y="80200"/>
                        <a:pt x="87801" y="75903"/>
                      </a:cubicBezTo>
                      <a:cubicBezTo>
                        <a:pt x="90649" y="71606"/>
                        <a:pt x="92078" y="66455"/>
                        <a:pt x="92078" y="60461"/>
                      </a:cubicBezTo>
                      <a:cubicBezTo>
                        <a:pt x="92078" y="51392"/>
                        <a:pt x="88906" y="44383"/>
                        <a:pt x="82572" y="39450"/>
                      </a:cubicBezTo>
                      <a:cubicBezTo>
                        <a:pt x="76238" y="34527"/>
                        <a:pt x="67208" y="32051"/>
                        <a:pt x="55483" y="32051"/>
                      </a:cubicBezTo>
                      <a:lnTo>
                        <a:pt x="40157" y="32051"/>
                      </a:lnTo>
                      <a:lnTo>
                        <a:pt x="40157" y="89097"/>
                      </a:lnTo>
                      <a:close/>
                    </a:path>
                  </a:pathLst>
                </a:custGeom>
                <a:solidFill>
                  <a:srgbClr val="ffffff"/>
                </a:solidFill>
                <a:ln w="9525">
                  <a:noFill/>
                </a:ln>
              </p:spPr>
              <p:style>
                <a:lnRef idx="0"/>
                <a:fillRef idx="0"/>
                <a:effectRef idx="0"/>
                <a:fontRef idx="minor"/>
              </p:style>
            </p:sp>
            <p:sp>
              <p:nvSpPr>
                <p:cNvPr id="47" name="Grafik 43"/>
                <p:cNvSpPr/>
                <p:nvPr/>
              </p:nvSpPr>
              <p:spPr>
                <a:xfrm>
                  <a:off x="11580120" y="1671840"/>
                  <a:ext cx="72720" cy="129960"/>
                </a:xfrm>
                <a:custGeom>
                  <a:avLst/>
                  <a:gdLst/>
                  <a:ahLst/>
                  <a:rect l="l" t="t" r="r" b="b"/>
                  <a:pathLst>
                    <a:path w="109785" h="195239">
                      <a:moveTo>
                        <a:pt x="0" y="195230"/>
                      </a:moveTo>
                      <a:lnTo>
                        <a:pt x="0" y="0"/>
                      </a:lnTo>
                      <a:lnTo>
                        <a:pt x="109785" y="0"/>
                      </a:lnTo>
                      <a:lnTo>
                        <a:pt x="109785" y="35144"/>
                      </a:lnTo>
                      <a:lnTo>
                        <a:pt x="40157" y="35144"/>
                      </a:lnTo>
                      <a:lnTo>
                        <a:pt x="40157" y="79877"/>
                      </a:lnTo>
                      <a:lnTo>
                        <a:pt x="106928" y="79877"/>
                      </a:lnTo>
                      <a:lnTo>
                        <a:pt x="106928" y="114898"/>
                      </a:lnTo>
                      <a:lnTo>
                        <a:pt x="40157" y="114898"/>
                      </a:lnTo>
                      <a:lnTo>
                        <a:pt x="40157" y="160096"/>
                      </a:lnTo>
                      <a:lnTo>
                        <a:pt x="109785" y="160096"/>
                      </a:lnTo>
                      <a:lnTo>
                        <a:pt x="109785" y="195240"/>
                      </a:lnTo>
                      <a:lnTo>
                        <a:pt x="0" y="195240"/>
                      </a:lnTo>
                      <a:close/>
                    </a:path>
                  </a:pathLst>
                </a:custGeom>
                <a:solidFill>
                  <a:srgbClr val="ffffff"/>
                </a:solidFill>
                <a:ln w="9525">
                  <a:noFill/>
                </a:ln>
              </p:spPr>
              <p:style>
                <a:lnRef idx="0"/>
                <a:fillRef idx="0"/>
                <a:effectRef idx="0"/>
                <a:fontRef idx="minor"/>
              </p:style>
            </p:sp>
            <p:sp>
              <p:nvSpPr>
                <p:cNvPr id="48" name="Grafik 43"/>
                <p:cNvSpPr/>
                <p:nvPr/>
              </p:nvSpPr>
              <p:spPr>
                <a:xfrm>
                  <a:off x="10753200" y="1668240"/>
                  <a:ext cx="137880" cy="160920"/>
                </a:xfrm>
                <a:custGeom>
                  <a:avLst/>
                  <a:gdLst/>
                  <a:ahLst/>
                  <a:rect l="l" t="t" r="r" b="b"/>
                  <a:pathLst>
                    <a:path w="207159" h="241680">
                      <a:moveTo>
                        <a:pt x="176794" y="30145"/>
                      </a:moveTo>
                      <a:cubicBezTo>
                        <a:pt x="156620" y="10140"/>
                        <a:pt x="132036" y="0"/>
                        <a:pt x="103737" y="0"/>
                      </a:cubicBezTo>
                      <a:cubicBezTo>
                        <a:pt x="75228" y="0"/>
                        <a:pt x="50549" y="10140"/>
                        <a:pt x="30366" y="30154"/>
                      </a:cubicBezTo>
                      <a:cubicBezTo>
                        <a:pt x="10211" y="50188"/>
                        <a:pt x="0" y="74708"/>
                        <a:pt x="0" y="103012"/>
                      </a:cubicBezTo>
                      <a:cubicBezTo>
                        <a:pt x="0" y="127333"/>
                        <a:pt x="7925" y="149273"/>
                        <a:pt x="23546" y="168253"/>
                      </a:cubicBezTo>
                      <a:cubicBezTo>
                        <a:pt x="39033" y="187111"/>
                        <a:pt x="59017" y="199091"/>
                        <a:pt x="82953" y="203871"/>
                      </a:cubicBezTo>
                      <a:lnTo>
                        <a:pt x="82953" y="241680"/>
                      </a:lnTo>
                      <a:lnTo>
                        <a:pt x="124168" y="241680"/>
                      </a:lnTo>
                      <a:lnTo>
                        <a:pt x="124168" y="203871"/>
                      </a:lnTo>
                      <a:cubicBezTo>
                        <a:pt x="148123" y="199091"/>
                        <a:pt x="168116" y="187120"/>
                        <a:pt x="183613" y="168253"/>
                      </a:cubicBezTo>
                      <a:cubicBezTo>
                        <a:pt x="199234" y="149282"/>
                        <a:pt x="207159" y="127333"/>
                        <a:pt x="207159" y="103012"/>
                      </a:cubicBezTo>
                      <a:cubicBezTo>
                        <a:pt x="207159" y="74708"/>
                        <a:pt x="196939" y="50188"/>
                        <a:pt x="176794" y="30145"/>
                      </a:cubicBezTo>
                      <a:close/>
                      <a:moveTo>
                        <a:pt x="165935" y="103183"/>
                      </a:moveTo>
                      <a:cubicBezTo>
                        <a:pt x="165935" y="119915"/>
                        <a:pt x="159801" y="134504"/>
                        <a:pt x="147695" y="146570"/>
                      </a:cubicBezTo>
                      <a:cubicBezTo>
                        <a:pt x="135588" y="158635"/>
                        <a:pt x="120796" y="164772"/>
                        <a:pt x="103727" y="164772"/>
                      </a:cubicBezTo>
                      <a:cubicBezTo>
                        <a:pt x="86678" y="164772"/>
                        <a:pt x="71828" y="158645"/>
                        <a:pt x="59598" y="146570"/>
                      </a:cubicBezTo>
                      <a:cubicBezTo>
                        <a:pt x="47396" y="134485"/>
                        <a:pt x="41215" y="119887"/>
                        <a:pt x="41215" y="103192"/>
                      </a:cubicBezTo>
                      <a:cubicBezTo>
                        <a:pt x="41215" y="86308"/>
                        <a:pt x="47396" y="71606"/>
                        <a:pt x="59598" y="59512"/>
                      </a:cubicBezTo>
                      <a:cubicBezTo>
                        <a:pt x="71809" y="47418"/>
                        <a:pt x="86658" y="41290"/>
                        <a:pt x="103727" y="41290"/>
                      </a:cubicBezTo>
                      <a:cubicBezTo>
                        <a:pt x="120825" y="41290"/>
                        <a:pt x="135617" y="47418"/>
                        <a:pt x="147695" y="59502"/>
                      </a:cubicBezTo>
                      <a:cubicBezTo>
                        <a:pt x="159801" y="71568"/>
                        <a:pt x="165935" y="86270"/>
                        <a:pt x="165935" y="103183"/>
                      </a:cubicBezTo>
                      <a:close/>
                    </a:path>
                  </a:pathLst>
                </a:custGeom>
                <a:solidFill>
                  <a:srgbClr val="ffffff"/>
                </a:solidFill>
                <a:ln w="9525">
                  <a:noFill/>
                </a:ln>
              </p:spPr>
              <p:style>
                <a:lnRef idx="0"/>
                <a:fillRef idx="0"/>
                <a:effectRef idx="0"/>
                <a:fontRef idx="minor"/>
              </p:style>
            </p:sp>
          </p:grpSp>
          <p:sp>
            <p:nvSpPr>
              <p:cNvPr id="49" name="Grafik 43"/>
              <p:cNvSpPr/>
              <p:nvPr/>
            </p:nvSpPr>
            <p:spPr>
              <a:xfrm>
                <a:off x="11062800" y="1646640"/>
                <a:ext cx="23760" cy="182160"/>
              </a:xfrm>
              <a:custGeom>
                <a:avLst/>
                <a:gdLst/>
                <a:ahLst/>
                <a:rect l="l" t="t" r="r" b="b"/>
                <a:pathLst>
                  <a:path w="36004" h="273712">
                    <a:moveTo>
                      <a:pt x="0" y="0"/>
                    </a:moveTo>
                    <a:lnTo>
                      <a:pt x="36004" y="0"/>
                    </a:lnTo>
                    <a:lnTo>
                      <a:pt x="36004" y="273713"/>
                    </a:lnTo>
                    <a:lnTo>
                      <a:pt x="0" y="273713"/>
                    </a:lnTo>
                    <a:close/>
                  </a:path>
                </a:pathLst>
              </a:custGeom>
              <a:solidFill>
                <a:srgbClr val="ffffff"/>
              </a:solidFill>
              <a:ln w="9525">
                <a:noFill/>
              </a:ln>
            </p:spPr>
            <p:style>
              <a:lnRef idx="0"/>
              <a:fillRef idx="0"/>
              <a:effectRef idx="0"/>
              <a:fontRef idx="minor"/>
            </p:style>
          </p:sp>
        </p:grpSp>
      </p:grpSp>
      <p:pic>
        <p:nvPicPr>
          <p:cNvPr id="50" name="" descr=""/>
          <p:cNvPicPr/>
          <p:nvPr/>
        </p:nvPicPr>
        <p:blipFill>
          <a:blip r:embed="rId5"/>
          <a:stretch/>
        </p:blipFill>
        <p:spPr>
          <a:xfrm>
            <a:off x="360" y="0"/>
            <a:ext cx="360" cy="360"/>
          </a:xfrm>
          <a:prstGeom prst="rect">
            <a:avLst/>
          </a:prstGeom>
          <a:ln w="0">
            <a:noFill/>
          </a:ln>
        </p:spPr>
      </p:pic>
      <p:pic>
        <p:nvPicPr>
          <p:cNvPr id="51" name="" descr=""/>
          <p:cNvPicPr/>
          <p:nvPr/>
        </p:nvPicPr>
        <p:blipFill>
          <a:blip r:embed="rId6"/>
          <a:stretch/>
        </p:blipFill>
        <p:spPr>
          <a:xfrm>
            <a:off x="360" y="0"/>
            <a:ext cx="360" cy="360"/>
          </a:xfrm>
          <a:prstGeom prst="rect">
            <a:avLst/>
          </a:prstGeom>
          <a:ln w="0">
            <a:noFill/>
          </a:ln>
        </p:spPr>
      </p:pic>
      <p:sp>
        <p:nvSpPr>
          <p:cNvPr id="5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1600" spc="-1" strike="noStrike">
                <a:solidFill>
                  <a:srgbClr val="000000"/>
                </a:solidFill>
                <a:latin typeface="Spartan"/>
              </a:rPr>
              <a:t>Format des Gliederungstextes durch Klicken bearbeiten</a:t>
            </a:r>
            <a:endParaRPr b="0" lang="de-DE" sz="1600" spc="-1" strike="noStrike">
              <a:solidFill>
                <a:srgbClr val="000000"/>
              </a:solidFill>
              <a:latin typeface="Spartan"/>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Spartan"/>
              </a:rPr>
              <a:t>Zweite Gliederungsebene</a:t>
            </a:r>
            <a:endParaRPr b="0" lang="de-DE" sz="1600" spc="-1" strike="noStrike">
              <a:solidFill>
                <a:srgbClr val="000000"/>
              </a:solidFill>
              <a:latin typeface="Spartan"/>
            </a:endParaRPr>
          </a:p>
          <a:p>
            <a:pPr lvl="2" marL="1296000" indent="-288000">
              <a:spcBef>
                <a:spcPts val="850"/>
              </a:spcBef>
              <a:buClr>
                <a:srgbClr val="000000"/>
              </a:buClr>
              <a:buSzPct val="45000"/>
              <a:buFont typeface="Wingdings" charset="2"/>
              <a:buChar char=""/>
            </a:pPr>
            <a:r>
              <a:rPr b="0" lang="de-DE" sz="1600" spc="-1" strike="noStrike">
                <a:solidFill>
                  <a:srgbClr val="000000"/>
                </a:solidFill>
                <a:latin typeface="Spartan"/>
              </a:rPr>
              <a:t>Dritte Gliederungsebene</a:t>
            </a:r>
            <a:endParaRPr b="0" lang="de-DE" sz="1600" spc="-1" strike="noStrike">
              <a:solidFill>
                <a:srgbClr val="000000"/>
              </a:solidFill>
              <a:latin typeface="Spartan"/>
            </a:endParaRPr>
          </a:p>
          <a:p>
            <a:pPr lvl="3" marL="1728000" indent="-216000">
              <a:spcBef>
                <a:spcPts val="567"/>
              </a:spcBef>
              <a:buClr>
                <a:srgbClr val="000000"/>
              </a:buClr>
              <a:buSzPct val="75000"/>
              <a:buFont typeface="Symbol" charset="2"/>
              <a:buChar char=""/>
            </a:pPr>
            <a:r>
              <a:rPr b="0" lang="de-DE" sz="1600" spc="-1" strike="noStrike">
                <a:solidFill>
                  <a:srgbClr val="000000"/>
                </a:solidFill>
                <a:latin typeface="Spartan"/>
              </a:rPr>
              <a:t>Vierte Gliederungsebene</a:t>
            </a:r>
            <a:endParaRPr b="0" lang="de-DE" sz="1600" spc="-1" strike="noStrike">
              <a:solidFill>
                <a:srgbClr val="000000"/>
              </a:solidFill>
              <a:latin typeface="Spartan"/>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Spartan"/>
              </a:rPr>
              <a:t>Fünfte Gliederungsebene</a:t>
            </a:r>
            <a:endParaRPr b="0" lang="de-DE" sz="2000" spc="-1" strike="noStrike">
              <a:solidFill>
                <a:srgbClr val="000000"/>
              </a:solidFill>
              <a:latin typeface="Spartan"/>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Spartan"/>
              </a:rPr>
              <a:t>Sechste Gliederungsebene</a:t>
            </a:r>
            <a:endParaRPr b="0" lang="de-DE" sz="2000" spc="-1" strike="noStrike">
              <a:solidFill>
                <a:srgbClr val="000000"/>
              </a:solidFill>
              <a:latin typeface="Spartan"/>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Spartan"/>
              </a:rPr>
              <a:t>Siebte Gliederungsebene</a:t>
            </a:r>
            <a:endParaRPr b="0" lang="de-DE" sz="2000" spc="-1" strike="noStrike">
              <a:solidFill>
                <a:srgbClr val="000000"/>
              </a:solidFill>
              <a:latin typeface="Spartan"/>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 name="" descr=""/>
          <p:cNvPicPr/>
          <p:nvPr/>
        </p:nvPicPr>
        <p:blipFill>
          <a:blip r:embed="rId2"/>
          <a:stretch/>
        </p:blipFill>
        <p:spPr>
          <a:xfrm>
            <a:off x="360" y="0"/>
            <a:ext cx="360" cy="360"/>
          </a:xfrm>
          <a:prstGeom prst="rect">
            <a:avLst/>
          </a:prstGeom>
          <a:ln w="0">
            <a:noFill/>
          </a:ln>
        </p:spPr>
      </p:pic>
      <p:pic>
        <p:nvPicPr>
          <p:cNvPr id="90" name="" descr=""/>
          <p:cNvPicPr/>
          <p:nvPr/>
        </p:nvPicPr>
        <p:blipFill>
          <a:blip r:embed="rId3"/>
          <a:stretch/>
        </p:blipFill>
        <p:spPr>
          <a:xfrm>
            <a:off x="360" y="0"/>
            <a:ext cx="360" cy="360"/>
          </a:xfrm>
          <a:prstGeom prst="rect">
            <a:avLst/>
          </a:prstGeom>
          <a:ln w="0">
            <a:noFill/>
          </a:ln>
        </p:spPr>
      </p:pic>
      <p:sp>
        <p:nvSpPr>
          <p:cNvPr id="91"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92" name="Gruppieren 3"/>
          <p:cNvGrpSpPr/>
          <p:nvPr/>
        </p:nvGrpSpPr>
        <p:grpSpPr>
          <a:xfrm>
            <a:off x="11113200" y="540000"/>
            <a:ext cx="539640" cy="773280"/>
            <a:chOff x="11113200" y="540000"/>
            <a:chExt cx="539640" cy="773280"/>
          </a:xfrm>
        </p:grpSpPr>
        <p:sp>
          <p:nvSpPr>
            <p:cNvPr id="93"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94"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95" name="Grafik 9"/>
            <p:cNvGrpSpPr/>
            <p:nvPr/>
          </p:nvGrpSpPr>
          <p:grpSpPr>
            <a:xfrm>
              <a:off x="11113200" y="1204200"/>
              <a:ext cx="539640" cy="109080"/>
              <a:chOff x="11113200" y="1204200"/>
              <a:chExt cx="539640" cy="109080"/>
            </a:xfrm>
          </p:grpSpPr>
          <p:grpSp>
            <p:nvGrpSpPr>
              <p:cNvPr id="96" name="Grafik 9"/>
              <p:cNvGrpSpPr/>
              <p:nvPr/>
            </p:nvGrpSpPr>
            <p:grpSpPr>
              <a:xfrm>
                <a:off x="11113200" y="1216800"/>
                <a:ext cx="539640" cy="96480"/>
                <a:chOff x="11113200" y="1216800"/>
                <a:chExt cx="539640" cy="96480"/>
              </a:xfrm>
            </p:grpSpPr>
            <p:sp>
              <p:nvSpPr>
                <p:cNvPr id="97"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98"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99"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100"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101"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102"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103"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sp>
        <p:nvSpPr>
          <p:cNvPr id="104" name="Rechteck 6"/>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05" name="PlaceHolder 1"/>
          <p:cNvSpPr>
            <a:spLocks noGrp="1"/>
          </p:cNvSpPr>
          <p:nvPr>
            <p:ph type="title"/>
          </p:nvPr>
        </p:nvSpPr>
        <p:spPr>
          <a:xfrm>
            <a:off x="540000" y="507960"/>
            <a:ext cx="10259640" cy="809640"/>
          </a:xfrm>
          <a:prstGeom prst="rect">
            <a:avLst/>
          </a:prstGeom>
        </p:spPr>
        <p:txBody>
          <a:bodyPr lIns="0" rIns="0" tIns="0" bIns="0">
            <a:noAutofit/>
          </a:bodyPr>
          <a:p>
            <a:pPr>
              <a:lnSpc>
                <a:spcPct val="110000"/>
              </a:lnSpc>
            </a:pPr>
            <a:r>
              <a:rPr b="1" lang="de-DE" sz="2400" spc="-21" strike="noStrike">
                <a:solidFill>
                  <a:srgbClr val="000000"/>
                </a:solidFill>
                <a:latin typeface="Spartan"/>
              </a:rPr>
              <a:t>Headline Spartan Bold 24pt </a:t>
            </a:r>
            <a:br/>
            <a:r>
              <a:rPr b="1" lang="de-DE" sz="2400" spc="-21" strike="noStrike">
                <a:solidFill>
                  <a:srgbClr val="000000"/>
                </a:solidFill>
                <a:latin typeface="Spartan"/>
              </a:rPr>
              <a:t>ein- bis maximal zweizeilig</a:t>
            </a:r>
            <a:endParaRPr b="0" lang="de-DE" sz="2400" spc="-1" strike="noStrike">
              <a:solidFill>
                <a:srgbClr val="000000"/>
              </a:solidFill>
              <a:latin typeface="Spartan"/>
            </a:endParaRPr>
          </a:p>
        </p:txBody>
      </p:sp>
      <p:sp>
        <p:nvSpPr>
          <p:cNvPr id="106" name="PlaceHolder 2"/>
          <p:cNvSpPr>
            <a:spLocks noGrp="1"/>
          </p:cNvSpPr>
          <p:nvPr>
            <p:ph type="sldNum"/>
          </p:nvPr>
        </p:nvSpPr>
        <p:spPr>
          <a:xfrm>
            <a:off x="10571400" y="6307920"/>
            <a:ext cx="1080000" cy="143640"/>
          </a:xfrm>
          <a:prstGeom prst="rect">
            <a:avLst/>
          </a:prstGeom>
        </p:spPr>
        <p:txBody>
          <a:bodyPr lIns="0" rIns="0" tIns="0" bIns="0" anchor="ctr">
            <a:noAutofit/>
          </a:bodyPr>
          <a:p>
            <a:pPr algn="r">
              <a:lnSpc>
                <a:spcPct val="100000"/>
              </a:lnSpc>
            </a:pPr>
            <a:fld id="{E0756686-DC73-433F-ADA5-469650A14A49}" type="slidenum">
              <a:rPr b="0" lang="de-DE" sz="800" spc="-1" strike="noStrike">
                <a:solidFill>
                  <a:srgbClr val="000000"/>
                </a:solidFill>
                <a:latin typeface="Spartan"/>
              </a:rPr>
              <a:t>&lt;Foliennummer&gt;</a:t>
            </a:fld>
            <a:endParaRPr b="0" lang="de-DE" sz="800" spc="-1" strike="noStrike">
              <a:latin typeface="Times New Roman"/>
            </a:endParaRPr>
          </a:p>
        </p:txBody>
      </p:sp>
      <p:sp>
        <p:nvSpPr>
          <p:cNvPr id="107" name="PlaceHolder 3"/>
          <p:cNvSpPr>
            <a:spLocks noGrp="1"/>
          </p:cNvSpPr>
          <p:nvPr>
            <p:ph type="body"/>
          </p:nvPr>
        </p:nvSpPr>
        <p:spPr>
          <a:xfrm>
            <a:off x="540000" y="1746000"/>
            <a:ext cx="11112840" cy="4103640"/>
          </a:xfrm>
          <a:prstGeom prst="rect">
            <a:avLst/>
          </a:prstGeom>
        </p:spPr>
        <p:txBody>
          <a:bodyPr lIns="0" rIns="0" tIns="0" bIns="0">
            <a:noAutofit/>
          </a:bodyPr>
          <a:p>
            <a:pPr>
              <a:lnSpc>
                <a:spcPct val="125000"/>
              </a:lnSpc>
              <a:spcAft>
                <a:spcPts val="901"/>
              </a:spcAft>
              <a:tabLst>
                <a:tab algn="l" pos="0"/>
              </a:tabLst>
            </a:pPr>
            <a:r>
              <a:rPr b="0" lang="de-DE" sz="1600" spc="-1" strike="noStrike">
                <a:solidFill>
                  <a:srgbClr val="000000"/>
                </a:solidFill>
                <a:latin typeface="Spartan"/>
              </a:rPr>
              <a:t>Zwischenüberschrift manuell Bold – Erste Textebene Spartan Regular 16pt</a:t>
            </a:r>
            <a:endParaRPr b="0" lang="de-DE" sz="1600" spc="-1" strike="noStrike">
              <a:solidFill>
                <a:srgbClr val="000000"/>
              </a:solidFill>
              <a:latin typeface="Spartan"/>
            </a:endParaRPr>
          </a:p>
          <a:p>
            <a:pPr lvl="1" marL="468000" indent="-467640">
              <a:lnSpc>
                <a:spcPct val="125000"/>
              </a:lnSpc>
              <a:spcAft>
                <a:spcPts val="1599"/>
              </a:spcAft>
              <a:buSzPct val="100051"/>
              <a:buBlip>
                <a:blip r:embed="rId4"/>
              </a:buBlip>
              <a:tabLst>
                <a:tab algn="l" pos="0"/>
              </a:tabLst>
            </a:pPr>
            <a:r>
              <a:rPr b="0" lang="de-DE" sz="1600" spc="-1" strike="noStrike">
                <a:solidFill>
                  <a:srgbClr val="000000"/>
                </a:solidFill>
                <a:latin typeface="Spartan"/>
              </a:rPr>
              <a:t>Zweite Ebene Spartan Regular 16pt mit blauem Quadrat</a:t>
            </a:r>
            <a:endParaRPr b="0" lang="de-DE" sz="1600" spc="-1" strike="noStrike">
              <a:solidFill>
                <a:srgbClr val="000000"/>
              </a:solidFill>
              <a:latin typeface="Spartan"/>
            </a:endParaRPr>
          </a:p>
          <a:p>
            <a:pPr lvl="2" marL="702000" indent="-215640">
              <a:lnSpc>
                <a:spcPct val="125000"/>
              </a:lnSpc>
              <a:spcAft>
                <a:spcPts val="1599"/>
              </a:spcAft>
              <a:buClr>
                <a:srgbClr val="000000"/>
              </a:buClr>
              <a:buFont typeface="Symbol"/>
              <a:buChar char="-"/>
              <a:tabLst>
                <a:tab algn="l" pos="0"/>
              </a:tabLst>
            </a:pPr>
            <a:r>
              <a:rPr b="0" lang="de-DE" sz="1600" spc="-1" strike="noStrike">
                <a:solidFill>
                  <a:srgbClr val="000000"/>
                </a:solidFill>
                <a:latin typeface="Spartan"/>
              </a:rPr>
              <a:t>Dritte Ebene Spartan Regular 16pt mit Strich</a:t>
            </a:r>
            <a:endParaRPr b="0" lang="de-DE" sz="1600" spc="-1" strike="noStrike">
              <a:solidFill>
                <a:srgbClr val="000000"/>
              </a:solidFill>
              <a:latin typeface="Spartan"/>
            </a:endParaRPr>
          </a:p>
          <a:p>
            <a:pPr lvl="3" marL="1008000" indent="-179640">
              <a:lnSpc>
                <a:spcPct val="125000"/>
              </a:lnSpc>
              <a:spcAft>
                <a:spcPts val="1599"/>
              </a:spcAft>
              <a:buClr>
                <a:srgbClr val="000000"/>
              </a:buClr>
              <a:buSzPct val="80000"/>
              <a:buFont typeface="Arial"/>
              <a:buChar char="•"/>
              <a:tabLst>
                <a:tab algn="l" pos="0"/>
              </a:tabLst>
            </a:pPr>
            <a:r>
              <a:rPr b="0" lang="de-DE" sz="1600" spc="-1" strike="noStrike">
                <a:solidFill>
                  <a:srgbClr val="000000"/>
                </a:solidFill>
                <a:latin typeface="Spartan"/>
              </a:rPr>
              <a:t>Vierte Ebene Spartan Regular 16pt mit Kreis</a:t>
            </a:r>
            <a:endParaRPr b="0" lang="de-DE" sz="1600" spc="-1" strike="noStrike">
              <a:solidFill>
                <a:srgbClr val="000000"/>
              </a:solidFill>
              <a:latin typeface="Spartan"/>
            </a:endParaRPr>
          </a:p>
          <a:p>
            <a:pPr lvl="4" marL="1368000" indent="-179640">
              <a:lnSpc>
                <a:spcPct val="125000"/>
              </a:lnSpc>
              <a:spcAft>
                <a:spcPts val="1599"/>
              </a:spcAft>
              <a:buClr>
                <a:srgbClr val="000000"/>
              </a:buClr>
              <a:buFont typeface="Systemschrift Normal"/>
              <a:buChar char="›"/>
              <a:tabLst>
                <a:tab algn="l" pos="0"/>
              </a:tabLst>
            </a:pPr>
            <a:r>
              <a:rPr b="0" lang="de-DE" sz="1600" spc="-1" strike="noStrike">
                <a:solidFill>
                  <a:srgbClr val="000000"/>
                </a:solidFill>
                <a:latin typeface="Spartan"/>
              </a:rPr>
              <a:t>Fünfte Ebene Spartan Regular 16pt mit Klammer</a:t>
            </a:r>
            <a:endParaRPr b="0" lang="de-DE" sz="1600" spc="-1" strike="noStrike">
              <a:solidFill>
                <a:srgbClr val="000000"/>
              </a:solidFill>
              <a:latin typeface="Spartan"/>
            </a:endParaRPr>
          </a:p>
          <a:p>
            <a:pPr lvl="5" marL="1764000" indent="-215640">
              <a:lnSpc>
                <a:spcPct val="125000"/>
              </a:lnSpc>
              <a:spcAft>
                <a:spcPts val="1599"/>
              </a:spcAft>
              <a:buClr>
                <a:srgbClr val="000000"/>
              </a:buClr>
              <a:buSzPct val="60000"/>
              <a:buFont typeface="Systemschrift Normal"/>
              <a:buChar char="＿"/>
              <a:tabLst>
                <a:tab algn="l" pos="0"/>
              </a:tabLst>
            </a:pPr>
            <a:r>
              <a:rPr b="0" lang="de-DE" sz="1600" spc="-1" strike="noStrike">
                <a:solidFill>
                  <a:srgbClr val="000000"/>
                </a:solidFill>
                <a:latin typeface="Spartan"/>
              </a:rPr>
              <a:t>Sechste Ebene Spartan Regular 16pt mit liegendem Strich</a:t>
            </a:r>
            <a:endParaRPr b="0" lang="de-DE" sz="1600" spc="-1" strike="noStrike">
              <a:solidFill>
                <a:srgbClr val="000000"/>
              </a:solidFill>
              <a:latin typeface="Spartan"/>
            </a:endParaRPr>
          </a:p>
          <a:p>
            <a:pPr lvl="6" marL="2160000" indent="-215640">
              <a:lnSpc>
                <a:spcPct val="125000"/>
              </a:lnSpc>
              <a:spcAft>
                <a:spcPts val="1599"/>
              </a:spcAft>
              <a:buClr>
                <a:srgbClr val="000000"/>
              </a:buClr>
              <a:buSzPct val="60000"/>
              <a:buFont typeface="Systemschrift Normal"/>
              <a:buChar char="＿"/>
              <a:tabLst>
                <a:tab algn="l" pos="0"/>
              </a:tabLst>
            </a:pPr>
            <a:r>
              <a:rPr b="0" lang="de-DE" sz="1600" spc="-1" strike="noStrike">
                <a:solidFill>
                  <a:srgbClr val="000000"/>
                </a:solidFill>
                <a:latin typeface="Spartan"/>
              </a:rPr>
              <a:t>Siebte Ebene Spartan Regular 16pt mit liegendem Strich</a:t>
            </a:r>
            <a:endParaRPr b="0" lang="de-DE" sz="1600" spc="-1" strike="noStrike">
              <a:solidFill>
                <a:srgbClr val="000000"/>
              </a:solidFill>
              <a:latin typeface="Spartan"/>
            </a:endParaRPr>
          </a:p>
        </p:txBody>
      </p:sp>
      <p:pic>
        <p:nvPicPr>
          <p:cNvPr id="108" name="" descr=""/>
          <p:cNvPicPr/>
          <p:nvPr/>
        </p:nvPicPr>
        <p:blipFill>
          <a:blip r:embed="rId5"/>
          <a:stretch/>
        </p:blipFill>
        <p:spPr>
          <a:xfrm>
            <a:off x="360" y="0"/>
            <a:ext cx="360" cy="360"/>
          </a:xfrm>
          <a:prstGeom prst="rect">
            <a:avLst/>
          </a:prstGeom>
          <a:ln w="0">
            <a:noFill/>
          </a:ln>
        </p:spPr>
      </p:pic>
      <p:pic>
        <p:nvPicPr>
          <p:cNvPr id="109" name="" descr=""/>
          <p:cNvPicPr/>
          <p:nvPr/>
        </p:nvPicPr>
        <p:blipFill>
          <a:blip r:embed="rId6"/>
          <a:stretch/>
        </p:blipFill>
        <p:spPr>
          <a:xfrm>
            <a:off x="360" y="0"/>
            <a:ext cx="360" cy="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6" name="" descr=""/>
          <p:cNvPicPr/>
          <p:nvPr/>
        </p:nvPicPr>
        <p:blipFill>
          <a:blip r:embed="rId2"/>
          <a:stretch/>
        </p:blipFill>
        <p:spPr>
          <a:xfrm>
            <a:off x="360" y="0"/>
            <a:ext cx="360" cy="360"/>
          </a:xfrm>
          <a:prstGeom prst="rect">
            <a:avLst/>
          </a:prstGeom>
          <a:ln w="0">
            <a:noFill/>
          </a:ln>
        </p:spPr>
      </p:pic>
      <p:pic>
        <p:nvPicPr>
          <p:cNvPr id="147" name="" descr=""/>
          <p:cNvPicPr/>
          <p:nvPr/>
        </p:nvPicPr>
        <p:blipFill>
          <a:blip r:embed="rId3"/>
          <a:stretch/>
        </p:blipFill>
        <p:spPr>
          <a:xfrm>
            <a:off x="360" y="0"/>
            <a:ext cx="360" cy="360"/>
          </a:xfrm>
          <a:prstGeom prst="rect">
            <a:avLst/>
          </a:prstGeom>
          <a:ln w="0">
            <a:noFill/>
          </a:ln>
        </p:spPr>
      </p:pic>
      <p:sp>
        <p:nvSpPr>
          <p:cNvPr id="148"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149" name="Gruppieren 3"/>
          <p:cNvGrpSpPr/>
          <p:nvPr/>
        </p:nvGrpSpPr>
        <p:grpSpPr>
          <a:xfrm>
            <a:off x="11113200" y="540000"/>
            <a:ext cx="539640" cy="773280"/>
            <a:chOff x="11113200" y="540000"/>
            <a:chExt cx="539640" cy="773280"/>
          </a:xfrm>
        </p:grpSpPr>
        <p:sp>
          <p:nvSpPr>
            <p:cNvPr id="150"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151"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152" name="Grafik 9"/>
            <p:cNvGrpSpPr/>
            <p:nvPr/>
          </p:nvGrpSpPr>
          <p:grpSpPr>
            <a:xfrm>
              <a:off x="11113200" y="1204200"/>
              <a:ext cx="539640" cy="109080"/>
              <a:chOff x="11113200" y="1204200"/>
              <a:chExt cx="539640" cy="109080"/>
            </a:xfrm>
          </p:grpSpPr>
          <p:grpSp>
            <p:nvGrpSpPr>
              <p:cNvPr id="153" name="Grafik 9"/>
              <p:cNvGrpSpPr/>
              <p:nvPr/>
            </p:nvGrpSpPr>
            <p:grpSpPr>
              <a:xfrm>
                <a:off x="11113200" y="1216800"/>
                <a:ext cx="539640" cy="96480"/>
                <a:chOff x="11113200" y="1216800"/>
                <a:chExt cx="539640" cy="96480"/>
              </a:xfrm>
            </p:grpSpPr>
            <p:sp>
              <p:nvSpPr>
                <p:cNvPr id="154"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155"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156"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157"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158"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159"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160"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sp>
        <p:nvSpPr>
          <p:cNvPr id="161" name="Rechteck 6"/>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62" name="PlaceHolder 1"/>
          <p:cNvSpPr>
            <a:spLocks noGrp="1"/>
          </p:cNvSpPr>
          <p:nvPr>
            <p:ph type="title"/>
          </p:nvPr>
        </p:nvSpPr>
        <p:spPr>
          <a:xfrm>
            <a:off x="540000" y="507960"/>
            <a:ext cx="10259640" cy="809640"/>
          </a:xfrm>
          <a:prstGeom prst="rect">
            <a:avLst/>
          </a:prstGeom>
        </p:spPr>
        <p:txBody>
          <a:bodyPr lIns="0" rIns="0" tIns="0" bIns="0">
            <a:noAutofit/>
          </a:bodyPr>
          <a:p>
            <a:pPr>
              <a:lnSpc>
                <a:spcPct val="110000"/>
              </a:lnSpc>
            </a:pPr>
            <a:r>
              <a:rPr b="1" lang="de-DE" sz="2400" spc="-21" strike="noStrike">
                <a:solidFill>
                  <a:srgbClr val="000000"/>
                </a:solidFill>
                <a:latin typeface="Spartan"/>
              </a:rPr>
              <a:t>Headline Spartan Bold 24pt </a:t>
            </a:r>
            <a:br/>
            <a:r>
              <a:rPr b="1" lang="de-DE" sz="2400" spc="-21" strike="noStrike">
                <a:solidFill>
                  <a:srgbClr val="000000"/>
                </a:solidFill>
                <a:latin typeface="Spartan"/>
              </a:rPr>
              <a:t>ein- bis maximal zweizeilig</a:t>
            </a:r>
            <a:endParaRPr b="0" lang="de-DE" sz="2400" spc="-1" strike="noStrike">
              <a:solidFill>
                <a:srgbClr val="000000"/>
              </a:solidFill>
              <a:latin typeface="Spartan"/>
            </a:endParaRPr>
          </a:p>
        </p:txBody>
      </p:sp>
      <p:sp>
        <p:nvSpPr>
          <p:cNvPr id="163" name="PlaceHolder 2"/>
          <p:cNvSpPr>
            <a:spLocks noGrp="1"/>
          </p:cNvSpPr>
          <p:nvPr>
            <p:ph type="sldNum"/>
          </p:nvPr>
        </p:nvSpPr>
        <p:spPr>
          <a:xfrm>
            <a:off x="10571400" y="6307920"/>
            <a:ext cx="1080000" cy="143640"/>
          </a:xfrm>
          <a:prstGeom prst="rect">
            <a:avLst/>
          </a:prstGeom>
        </p:spPr>
        <p:txBody>
          <a:bodyPr lIns="0" rIns="0" tIns="0" bIns="0" anchor="ctr">
            <a:noAutofit/>
          </a:bodyPr>
          <a:p>
            <a:pPr algn="r">
              <a:lnSpc>
                <a:spcPct val="100000"/>
              </a:lnSpc>
            </a:pPr>
            <a:fld id="{F7D529AB-5096-4F84-BD15-3D84A6CB1C97}" type="slidenum">
              <a:rPr b="0" lang="de-DE" sz="800" spc="-1" strike="noStrike">
                <a:solidFill>
                  <a:srgbClr val="000000"/>
                </a:solidFill>
                <a:latin typeface="Spartan"/>
              </a:rPr>
              <a:t>&lt;Foliennummer&gt;</a:t>
            </a:fld>
            <a:endParaRPr b="0" lang="de-DE" sz="800" spc="-1" strike="noStrike">
              <a:latin typeface="Times New Roman"/>
            </a:endParaRPr>
          </a:p>
        </p:txBody>
      </p:sp>
      <p:sp>
        <p:nvSpPr>
          <p:cNvPr id="164" name="PlaceHolder 3"/>
          <p:cNvSpPr>
            <a:spLocks noGrp="1"/>
          </p:cNvSpPr>
          <p:nvPr>
            <p:ph type="body"/>
          </p:nvPr>
        </p:nvSpPr>
        <p:spPr>
          <a:xfrm>
            <a:off x="540000" y="1746000"/>
            <a:ext cx="11112840" cy="4103640"/>
          </a:xfrm>
          <a:prstGeom prst="rect">
            <a:avLst/>
          </a:prstGeom>
        </p:spPr>
        <p:txBody>
          <a:bodyPr lIns="0" rIns="0" tIns="0" bIns="0">
            <a:noAutofit/>
          </a:bodyPr>
          <a:p>
            <a:pPr>
              <a:lnSpc>
                <a:spcPct val="125000"/>
              </a:lnSpc>
              <a:spcAft>
                <a:spcPts val="901"/>
              </a:spcAft>
              <a:tabLst>
                <a:tab algn="l" pos="0"/>
              </a:tabLst>
            </a:pPr>
            <a:r>
              <a:rPr b="0" lang="de-DE" sz="1600" spc="-1" strike="noStrike">
                <a:solidFill>
                  <a:srgbClr val="000000"/>
                </a:solidFill>
                <a:latin typeface="Spartan"/>
              </a:rPr>
              <a:t>Zwischenüberschrift manuell Bold – Erste Textebene Spartan Regular 16pt</a:t>
            </a:r>
            <a:endParaRPr b="0" lang="de-DE" sz="1600" spc="-1" strike="noStrike">
              <a:solidFill>
                <a:srgbClr val="000000"/>
              </a:solidFill>
              <a:latin typeface="Spartan"/>
            </a:endParaRPr>
          </a:p>
          <a:p>
            <a:pPr lvl="1" marL="468000" indent="-467640">
              <a:lnSpc>
                <a:spcPct val="125000"/>
              </a:lnSpc>
              <a:spcAft>
                <a:spcPts val="1599"/>
              </a:spcAft>
              <a:buSzPct val="100051"/>
              <a:buBlip>
                <a:blip r:embed="rId4"/>
              </a:buBlip>
              <a:tabLst>
                <a:tab algn="l" pos="0"/>
              </a:tabLst>
            </a:pPr>
            <a:r>
              <a:rPr b="0" lang="de-DE" sz="1600" spc="-1" strike="noStrike">
                <a:solidFill>
                  <a:srgbClr val="000000"/>
                </a:solidFill>
                <a:latin typeface="Spartan"/>
              </a:rPr>
              <a:t>Zweite Ebene Spartan Regular 16pt mit blauem Quadrat</a:t>
            </a:r>
            <a:endParaRPr b="0" lang="de-DE" sz="1600" spc="-1" strike="noStrike">
              <a:solidFill>
                <a:srgbClr val="000000"/>
              </a:solidFill>
              <a:latin typeface="Spartan"/>
            </a:endParaRPr>
          </a:p>
          <a:p>
            <a:pPr lvl="2" marL="702000" indent="-215640">
              <a:lnSpc>
                <a:spcPct val="125000"/>
              </a:lnSpc>
              <a:spcAft>
                <a:spcPts val="1599"/>
              </a:spcAft>
              <a:buClr>
                <a:srgbClr val="000000"/>
              </a:buClr>
              <a:buFont typeface="Symbol"/>
              <a:buChar char="-"/>
              <a:tabLst>
                <a:tab algn="l" pos="0"/>
              </a:tabLst>
            </a:pPr>
            <a:r>
              <a:rPr b="0" lang="de-DE" sz="1600" spc="-1" strike="noStrike">
                <a:solidFill>
                  <a:srgbClr val="000000"/>
                </a:solidFill>
                <a:latin typeface="Spartan"/>
              </a:rPr>
              <a:t>Dritte Ebene Spartan Regular 16pt mit Strich</a:t>
            </a:r>
            <a:endParaRPr b="0" lang="de-DE" sz="1600" spc="-1" strike="noStrike">
              <a:solidFill>
                <a:srgbClr val="000000"/>
              </a:solidFill>
              <a:latin typeface="Spartan"/>
            </a:endParaRPr>
          </a:p>
          <a:p>
            <a:pPr lvl="3" marL="1008000" indent="-179640">
              <a:lnSpc>
                <a:spcPct val="125000"/>
              </a:lnSpc>
              <a:spcAft>
                <a:spcPts val="1599"/>
              </a:spcAft>
              <a:buClr>
                <a:srgbClr val="000000"/>
              </a:buClr>
              <a:buSzPct val="80000"/>
              <a:buFont typeface="Arial"/>
              <a:buChar char="•"/>
              <a:tabLst>
                <a:tab algn="l" pos="0"/>
              </a:tabLst>
            </a:pPr>
            <a:r>
              <a:rPr b="0" lang="de-DE" sz="1600" spc="-1" strike="noStrike">
                <a:solidFill>
                  <a:srgbClr val="000000"/>
                </a:solidFill>
                <a:latin typeface="Spartan"/>
              </a:rPr>
              <a:t>Vierte Ebene Spartan Regular 16pt mit Kreis</a:t>
            </a:r>
            <a:endParaRPr b="0" lang="de-DE" sz="1600" spc="-1" strike="noStrike">
              <a:solidFill>
                <a:srgbClr val="000000"/>
              </a:solidFill>
              <a:latin typeface="Spartan"/>
            </a:endParaRPr>
          </a:p>
          <a:p>
            <a:pPr lvl="4" marL="1368000" indent="-179640">
              <a:lnSpc>
                <a:spcPct val="125000"/>
              </a:lnSpc>
              <a:spcAft>
                <a:spcPts val="1599"/>
              </a:spcAft>
              <a:buClr>
                <a:srgbClr val="000000"/>
              </a:buClr>
              <a:buFont typeface="Systemschrift Normal"/>
              <a:buChar char="›"/>
              <a:tabLst>
                <a:tab algn="l" pos="0"/>
              </a:tabLst>
            </a:pPr>
            <a:r>
              <a:rPr b="0" lang="de-DE" sz="1600" spc="-1" strike="noStrike">
                <a:solidFill>
                  <a:srgbClr val="000000"/>
                </a:solidFill>
                <a:latin typeface="Spartan"/>
              </a:rPr>
              <a:t>Fünfte Ebene Spartan Regular 16pt mit Klammer</a:t>
            </a:r>
            <a:endParaRPr b="0" lang="de-DE" sz="1600" spc="-1" strike="noStrike">
              <a:solidFill>
                <a:srgbClr val="000000"/>
              </a:solidFill>
              <a:latin typeface="Spartan"/>
            </a:endParaRPr>
          </a:p>
          <a:p>
            <a:pPr lvl="5" marL="1764000" indent="-215640">
              <a:lnSpc>
                <a:spcPct val="125000"/>
              </a:lnSpc>
              <a:spcAft>
                <a:spcPts val="1599"/>
              </a:spcAft>
              <a:buClr>
                <a:srgbClr val="000000"/>
              </a:buClr>
              <a:buSzPct val="60000"/>
              <a:buFont typeface="Systemschrift Normal"/>
              <a:buChar char="＿"/>
              <a:tabLst>
                <a:tab algn="l" pos="0"/>
              </a:tabLst>
            </a:pPr>
            <a:r>
              <a:rPr b="0" lang="de-DE" sz="1600" spc="-1" strike="noStrike">
                <a:solidFill>
                  <a:srgbClr val="000000"/>
                </a:solidFill>
                <a:latin typeface="Spartan"/>
              </a:rPr>
              <a:t>Sechste Ebene Spartan Regular 16pt mit liegendem Strich</a:t>
            </a:r>
            <a:endParaRPr b="0" lang="de-DE" sz="1600" spc="-1" strike="noStrike">
              <a:solidFill>
                <a:srgbClr val="000000"/>
              </a:solidFill>
              <a:latin typeface="Spartan"/>
            </a:endParaRPr>
          </a:p>
          <a:p>
            <a:pPr lvl="6" marL="2160000" indent="-215640">
              <a:lnSpc>
                <a:spcPct val="125000"/>
              </a:lnSpc>
              <a:spcAft>
                <a:spcPts val="1599"/>
              </a:spcAft>
              <a:buClr>
                <a:srgbClr val="000000"/>
              </a:buClr>
              <a:buSzPct val="60000"/>
              <a:buFont typeface="Systemschrift Normal"/>
              <a:buChar char="＿"/>
              <a:tabLst>
                <a:tab algn="l" pos="0"/>
              </a:tabLst>
            </a:pPr>
            <a:r>
              <a:rPr b="0" lang="de-DE" sz="1600" spc="-1" strike="noStrike">
                <a:solidFill>
                  <a:srgbClr val="000000"/>
                </a:solidFill>
                <a:latin typeface="Spartan"/>
              </a:rPr>
              <a:t>Siebte Ebene Spartan Regular 16pt mit liegendem Strich</a:t>
            </a:r>
            <a:endParaRPr b="0" lang="de-DE" sz="1600" spc="-1" strike="noStrike">
              <a:solidFill>
                <a:srgbClr val="000000"/>
              </a:solidFill>
              <a:latin typeface="Spartan"/>
            </a:endParaRPr>
          </a:p>
        </p:txBody>
      </p:sp>
      <p:grpSp>
        <p:nvGrpSpPr>
          <p:cNvPr id="165" name="Gruppieren 2"/>
          <p:cNvGrpSpPr/>
          <p:nvPr/>
        </p:nvGrpSpPr>
        <p:grpSpPr>
          <a:xfrm>
            <a:off x="11113200" y="540000"/>
            <a:ext cx="539640" cy="773280"/>
            <a:chOff x="11113200" y="540000"/>
            <a:chExt cx="539640" cy="773280"/>
          </a:xfrm>
        </p:grpSpPr>
        <p:sp>
          <p:nvSpPr>
            <p:cNvPr id="166" name="Grafik 41"/>
            <p:cNvSpPr/>
            <p:nvPr/>
          </p:nvSpPr>
          <p:spPr>
            <a:xfrm>
              <a:off x="11189880" y="610920"/>
              <a:ext cx="386640" cy="414720"/>
            </a:xfrm>
            <a:custGeom>
              <a:avLst/>
              <a:gdLst/>
              <a:ahLst/>
              <a:rect l="l" t="t" r="r" b="b"/>
              <a:pathLst>
                <a:path w="967101" h="1037417">
                  <a:moveTo>
                    <a:pt x="938670" y="1037417"/>
                  </a:moveTo>
                  <a:lnTo>
                    <a:pt x="28432" y="1037417"/>
                  </a:lnTo>
                  <a:cubicBezTo>
                    <a:pt x="12735" y="1037417"/>
                    <a:pt x="0" y="1024745"/>
                    <a:pt x="0" y="1009103"/>
                  </a:cubicBezTo>
                  <a:lnTo>
                    <a:pt x="0" y="28314"/>
                  </a:lnTo>
                  <a:cubicBezTo>
                    <a:pt x="0" y="12682"/>
                    <a:pt x="12725" y="0"/>
                    <a:pt x="28432" y="0"/>
                  </a:cubicBezTo>
                  <a:lnTo>
                    <a:pt x="938670" y="0"/>
                  </a:lnTo>
                  <a:cubicBezTo>
                    <a:pt x="954367" y="0"/>
                    <a:pt x="967102" y="12673"/>
                    <a:pt x="967102" y="28314"/>
                  </a:cubicBezTo>
                  <a:lnTo>
                    <a:pt x="967102" y="1009103"/>
                  </a:lnTo>
                  <a:cubicBezTo>
                    <a:pt x="967092" y="1024745"/>
                    <a:pt x="954367" y="1037417"/>
                    <a:pt x="938670" y="1037417"/>
                  </a:cubicBezTo>
                  <a:close/>
                </a:path>
              </a:pathLst>
            </a:custGeom>
            <a:solidFill>
              <a:srgbClr val="ffffff"/>
            </a:solidFill>
            <a:ln w="9525">
              <a:noFill/>
            </a:ln>
          </p:spPr>
          <p:style>
            <a:lnRef idx="0"/>
            <a:fillRef idx="0"/>
            <a:effectRef idx="0"/>
            <a:fontRef idx="minor"/>
          </p:style>
        </p:sp>
        <p:sp>
          <p:nvSpPr>
            <p:cNvPr id="167" name="Grafik 41"/>
            <p:cNvSpPr/>
            <p:nvPr/>
          </p:nvSpPr>
          <p:spPr>
            <a:xfrm>
              <a:off x="11113200" y="540000"/>
              <a:ext cx="539640" cy="537480"/>
            </a:xfrm>
            <a:custGeom>
              <a:avLst/>
              <a:gdLst/>
              <a:ahLst/>
              <a:rect l="l" t="t" r="r" b="b"/>
              <a:pathLst>
                <a:path w="1349997" h="1344395">
                  <a:moveTo>
                    <a:pt x="850964" y="787020"/>
                  </a:moveTo>
                  <a:cubicBezTo>
                    <a:pt x="899512" y="738520"/>
                    <a:pt x="923715" y="680640"/>
                    <a:pt x="923715" y="613464"/>
                  </a:cubicBezTo>
                  <a:cubicBezTo>
                    <a:pt x="923715" y="545586"/>
                    <a:pt x="899512" y="487269"/>
                    <a:pt x="850964" y="438703"/>
                  </a:cubicBezTo>
                  <a:cubicBezTo>
                    <a:pt x="802548" y="390109"/>
                    <a:pt x="744064" y="365855"/>
                    <a:pt x="675608" y="365855"/>
                  </a:cubicBezTo>
                  <a:cubicBezTo>
                    <a:pt x="607152" y="365855"/>
                    <a:pt x="548526" y="390109"/>
                    <a:pt x="499577" y="438703"/>
                  </a:cubicBezTo>
                  <a:cubicBezTo>
                    <a:pt x="450761" y="487269"/>
                    <a:pt x="426272" y="545586"/>
                    <a:pt x="426272" y="613464"/>
                  </a:cubicBezTo>
                  <a:cubicBezTo>
                    <a:pt x="426272" y="680640"/>
                    <a:pt x="450761" y="738520"/>
                    <a:pt x="499577" y="787020"/>
                  </a:cubicBezTo>
                  <a:cubicBezTo>
                    <a:pt x="548526" y="835481"/>
                    <a:pt x="607152" y="859840"/>
                    <a:pt x="675608" y="859840"/>
                  </a:cubicBezTo>
                  <a:cubicBezTo>
                    <a:pt x="744064" y="859840"/>
                    <a:pt x="802548" y="835490"/>
                    <a:pt x="850964" y="787020"/>
                  </a:cubicBezTo>
                  <a:moveTo>
                    <a:pt x="1079706" y="612800"/>
                  </a:moveTo>
                  <a:cubicBezTo>
                    <a:pt x="1079706" y="708527"/>
                    <a:pt x="1049055" y="793745"/>
                    <a:pt x="987733" y="868405"/>
                  </a:cubicBezTo>
                  <a:cubicBezTo>
                    <a:pt x="926411" y="943255"/>
                    <a:pt x="848135" y="989999"/>
                    <a:pt x="752923" y="1008496"/>
                  </a:cubicBezTo>
                  <a:lnTo>
                    <a:pt x="752923" y="1157238"/>
                  </a:lnTo>
                  <a:lnTo>
                    <a:pt x="596932" y="1157238"/>
                  </a:lnTo>
                  <a:lnTo>
                    <a:pt x="596932" y="1008496"/>
                  </a:lnTo>
                  <a:cubicBezTo>
                    <a:pt x="501863" y="990009"/>
                    <a:pt x="423586" y="943255"/>
                    <a:pt x="362274" y="868405"/>
                  </a:cubicBezTo>
                  <a:cubicBezTo>
                    <a:pt x="300952" y="793735"/>
                    <a:pt x="270291" y="708527"/>
                    <a:pt x="270291" y="612800"/>
                  </a:cubicBezTo>
                  <a:cubicBezTo>
                    <a:pt x="270291" y="501241"/>
                    <a:pt x="309848" y="406178"/>
                    <a:pt x="388915" y="327296"/>
                  </a:cubicBezTo>
                  <a:cubicBezTo>
                    <a:pt x="468116" y="248548"/>
                    <a:pt x="563585" y="209155"/>
                    <a:pt x="675608" y="209155"/>
                  </a:cubicBezTo>
                  <a:cubicBezTo>
                    <a:pt x="786813" y="209155"/>
                    <a:pt x="881872" y="248548"/>
                    <a:pt x="961092" y="327296"/>
                  </a:cubicBezTo>
                  <a:cubicBezTo>
                    <a:pt x="1040149" y="406178"/>
                    <a:pt x="1079706" y="501241"/>
                    <a:pt x="1079706" y="612800"/>
                  </a:cubicBezTo>
                  <a:moveTo>
                    <a:pt x="1349997" y="1196840"/>
                  </a:moveTo>
                  <a:lnTo>
                    <a:pt x="1349997" y="147556"/>
                  </a:lnTo>
                  <a:cubicBezTo>
                    <a:pt x="1349997" y="66057"/>
                    <a:pt x="1283665" y="0"/>
                    <a:pt x="1201827" y="0"/>
                  </a:cubicBezTo>
                  <a:lnTo>
                    <a:pt x="148171" y="0"/>
                  </a:lnTo>
                  <a:cubicBezTo>
                    <a:pt x="66332" y="0"/>
                    <a:pt x="0" y="66057"/>
                    <a:pt x="0" y="147556"/>
                  </a:cubicBezTo>
                  <a:lnTo>
                    <a:pt x="0" y="1196840"/>
                  </a:lnTo>
                  <a:cubicBezTo>
                    <a:pt x="0" y="1278320"/>
                    <a:pt x="66332" y="1344396"/>
                    <a:pt x="148171" y="1344396"/>
                  </a:cubicBezTo>
                  <a:lnTo>
                    <a:pt x="1201836" y="1344396"/>
                  </a:lnTo>
                  <a:cubicBezTo>
                    <a:pt x="1283665" y="1344396"/>
                    <a:pt x="1349997" y="1278329"/>
                    <a:pt x="1349997" y="1196840"/>
                  </a:cubicBezTo>
                </a:path>
              </a:pathLst>
            </a:custGeom>
            <a:gradFill rotWithShape="0">
              <a:gsLst>
                <a:gs pos="0">
                  <a:srgbClr val="502163"/>
                </a:gs>
                <a:gs pos="100000">
                  <a:srgbClr val="a61680"/>
                </a:gs>
              </a:gsLst>
              <a:lin ang="2700000"/>
            </a:gradFill>
            <a:ln w="9525">
              <a:noFill/>
            </a:ln>
          </p:spPr>
          <p:style>
            <a:lnRef idx="0"/>
            <a:fillRef idx="0"/>
            <a:effectRef idx="0"/>
            <a:fontRef idx="minor"/>
          </p:style>
        </p:sp>
        <p:grpSp>
          <p:nvGrpSpPr>
            <p:cNvPr id="168" name="Grafik 41"/>
            <p:cNvGrpSpPr/>
            <p:nvPr/>
          </p:nvGrpSpPr>
          <p:grpSpPr>
            <a:xfrm>
              <a:off x="11113200" y="1204200"/>
              <a:ext cx="539640" cy="109080"/>
              <a:chOff x="11113200" y="1204200"/>
              <a:chExt cx="539640" cy="109080"/>
            </a:xfrm>
          </p:grpSpPr>
          <p:grpSp>
            <p:nvGrpSpPr>
              <p:cNvPr id="169" name="Grafik 41"/>
              <p:cNvGrpSpPr/>
              <p:nvPr/>
            </p:nvGrpSpPr>
            <p:grpSpPr>
              <a:xfrm>
                <a:off x="11113200" y="1216800"/>
                <a:ext cx="539640" cy="96480"/>
                <a:chOff x="11113200" y="1216800"/>
                <a:chExt cx="539640" cy="96480"/>
              </a:xfrm>
            </p:grpSpPr>
            <p:sp>
              <p:nvSpPr>
                <p:cNvPr id="170" name="Grafik 41"/>
                <p:cNvSpPr/>
                <p:nvPr/>
              </p:nvSpPr>
              <p:spPr>
                <a:xfrm>
                  <a:off x="1120032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66" y="117146"/>
                      </a:moveTo>
                      <a:lnTo>
                        <a:pt x="122139" y="117146"/>
                      </a:lnTo>
                      <a:lnTo>
                        <a:pt x="97546" y="54191"/>
                      </a:lnTo>
                      <a:lnTo>
                        <a:pt x="73066" y="117146"/>
                      </a:lnTo>
                      <a:close/>
                    </a:path>
                  </a:pathLst>
                </a:custGeom>
                <a:solidFill>
                  <a:srgbClr val="000000"/>
                </a:solidFill>
                <a:ln w="9525">
                  <a:noFill/>
                </a:ln>
              </p:spPr>
              <p:style>
                <a:lnRef idx="0"/>
                <a:fillRef idx="0"/>
                <a:effectRef idx="0"/>
                <a:fontRef idx="minor"/>
              </p:style>
            </p:sp>
            <p:sp>
              <p:nvSpPr>
                <p:cNvPr id="171" name="Grafik 41"/>
                <p:cNvSpPr/>
                <p:nvPr/>
              </p:nvSpPr>
              <p:spPr>
                <a:xfrm>
                  <a:off x="11333880" y="1219320"/>
                  <a:ext cx="108720" cy="77760"/>
                </a:xfrm>
                <a:custGeom>
                  <a:avLst/>
                  <a:gdLst/>
                  <a:ahLst/>
                  <a:rect l="l" t="t" r="r" b="b"/>
                  <a:pathLst>
                    <a:path w="272557" h="195230">
                      <a:moveTo>
                        <a:pt x="56321" y="195230"/>
                      </a:moveTo>
                      <a:lnTo>
                        <a:pt x="0" y="0"/>
                      </a:lnTo>
                      <a:lnTo>
                        <a:pt x="44796" y="0"/>
                      </a:lnTo>
                      <a:lnTo>
                        <a:pt x="80791" y="140328"/>
                      </a:lnTo>
                      <a:lnTo>
                        <a:pt x="121187" y="0"/>
                      </a:lnTo>
                      <a:lnTo>
                        <a:pt x="151362" y="0"/>
                      </a:lnTo>
                      <a:lnTo>
                        <a:pt x="191881" y="140328"/>
                      </a:lnTo>
                      <a:lnTo>
                        <a:pt x="227876" y="0"/>
                      </a:lnTo>
                      <a:lnTo>
                        <a:pt x="272558" y="0"/>
                      </a:lnTo>
                      <a:lnTo>
                        <a:pt x="216237" y="195230"/>
                      </a:lnTo>
                      <a:lnTo>
                        <a:pt x="171440" y="195230"/>
                      </a:lnTo>
                      <a:lnTo>
                        <a:pt x="136274" y="77269"/>
                      </a:lnTo>
                      <a:lnTo>
                        <a:pt x="101108" y="195230"/>
                      </a:lnTo>
                      <a:lnTo>
                        <a:pt x="56321" y="195230"/>
                      </a:lnTo>
                      <a:close/>
                    </a:path>
                  </a:pathLst>
                </a:custGeom>
                <a:solidFill>
                  <a:srgbClr val="000000"/>
                </a:solidFill>
                <a:ln w="9525">
                  <a:noFill/>
                </a:ln>
              </p:spPr>
              <p:style>
                <a:lnRef idx="0"/>
                <a:fillRef idx="0"/>
                <a:effectRef idx="0"/>
                <a:fontRef idx="minor"/>
              </p:style>
            </p:sp>
            <p:sp>
              <p:nvSpPr>
                <p:cNvPr id="172" name="Grafik 41"/>
                <p:cNvSpPr/>
                <p:nvPr/>
              </p:nvSpPr>
              <p:spPr>
                <a:xfrm>
                  <a:off x="1144620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76" y="117146"/>
                      </a:moveTo>
                      <a:lnTo>
                        <a:pt x="122149" y="117146"/>
                      </a:lnTo>
                      <a:lnTo>
                        <a:pt x="97555" y="54191"/>
                      </a:lnTo>
                      <a:lnTo>
                        <a:pt x="73076" y="117146"/>
                      </a:lnTo>
                      <a:close/>
                    </a:path>
                  </a:pathLst>
                </a:custGeom>
                <a:solidFill>
                  <a:srgbClr val="000000"/>
                </a:solidFill>
                <a:ln w="9525">
                  <a:noFill/>
                </a:ln>
              </p:spPr>
              <p:style>
                <a:lnRef idx="0"/>
                <a:fillRef idx="0"/>
                <a:effectRef idx="0"/>
                <a:fontRef idx="minor"/>
              </p:style>
            </p:sp>
            <p:sp>
              <p:nvSpPr>
                <p:cNvPr id="173" name="Grafik 41"/>
                <p:cNvSpPr/>
                <p:nvPr/>
              </p:nvSpPr>
              <p:spPr>
                <a:xfrm>
                  <a:off x="11536200" y="1219320"/>
                  <a:ext cx="61920" cy="77760"/>
                </a:xfrm>
                <a:custGeom>
                  <a:avLst/>
                  <a:gdLst/>
                  <a:ahLst/>
                  <a:rect l="l" t="t" r="r" b="b"/>
                  <a:pathLst>
                    <a:path w="155266" h="195230">
                      <a:moveTo>
                        <a:pt x="0" y="195230"/>
                      </a:moveTo>
                      <a:lnTo>
                        <a:pt x="0" y="0"/>
                      </a:lnTo>
                      <a:lnTo>
                        <a:pt x="68075" y="0"/>
                      </a:lnTo>
                      <a:cubicBezTo>
                        <a:pt x="81544" y="0"/>
                        <a:pt x="93221" y="2352"/>
                        <a:pt x="103127" y="7038"/>
                      </a:cubicBezTo>
                      <a:cubicBezTo>
                        <a:pt x="113024" y="11734"/>
                        <a:pt x="120691" y="18516"/>
                        <a:pt x="126111" y="27385"/>
                      </a:cubicBezTo>
                      <a:cubicBezTo>
                        <a:pt x="131531" y="36263"/>
                        <a:pt x="134245" y="46925"/>
                        <a:pt x="134245" y="59389"/>
                      </a:cubicBezTo>
                      <a:cubicBezTo>
                        <a:pt x="134245" y="69092"/>
                        <a:pt x="132540" y="77847"/>
                        <a:pt x="129140" y="85654"/>
                      </a:cubicBezTo>
                      <a:cubicBezTo>
                        <a:pt x="125730" y="93470"/>
                        <a:pt x="120834" y="100110"/>
                        <a:pt x="114462" y="105592"/>
                      </a:cubicBezTo>
                      <a:cubicBezTo>
                        <a:pt x="108090" y="111075"/>
                        <a:pt x="100346" y="115116"/>
                        <a:pt x="91230" y="117715"/>
                      </a:cubicBezTo>
                      <a:lnTo>
                        <a:pt x="155267" y="195221"/>
                      </a:lnTo>
                      <a:lnTo>
                        <a:pt x="104175" y="195221"/>
                      </a:lnTo>
                      <a:lnTo>
                        <a:pt x="48101" y="122458"/>
                      </a:lnTo>
                      <a:lnTo>
                        <a:pt x="40138" y="122458"/>
                      </a:lnTo>
                      <a:lnTo>
                        <a:pt x="40138" y="195221"/>
                      </a:lnTo>
                      <a:lnTo>
                        <a:pt x="0" y="195221"/>
                      </a:lnTo>
                      <a:close/>
                      <a:moveTo>
                        <a:pt x="40167" y="89097"/>
                      </a:moveTo>
                      <a:lnTo>
                        <a:pt x="55493" y="89097"/>
                      </a:lnTo>
                      <a:cubicBezTo>
                        <a:pt x="63256" y="89097"/>
                        <a:pt x="69866" y="87968"/>
                        <a:pt x="75333" y="85720"/>
                      </a:cubicBezTo>
                      <a:cubicBezTo>
                        <a:pt x="80791" y="83463"/>
                        <a:pt x="84953" y="80200"/>
                        <a:pt x="87801" y="75903"/>
                      </a:cubicBezTo>
                      <a:cubicBezTo>
                        <a:pt x="90649" y="71606"/>
                        <a:pt x="92078" y="66455"/>
                        <a:pt x="92078" y="60461"/>
                      </a:cubicBezTo>
                      <a:cubicBezTo>
                        <a:pt x="92078" y="51392"/>
                        <a:pt x="88906" y="44383"/>
                        <a:pt x="82572" y="39450"/>
                      </a:cubicBezTo>
                      <a:cubicBezTo>
                        <a:pt x="76238" y="34527"/>
                        <a:pt x="67208" y="32051"/>
                        <a:pt x="55483" y="32051"/>
                      </a:cubicBezTo>
                      <a:lnTo>
                        <a:pt x="40157" y="32051"/>
                      </a:lnTo>
                      <a:lnTo>
                        <a:pt x="40157" y="89097"/>
                      </a:lnTo>
                      <a:close/>
                    </a:path>
                  </a:pathLst>
                </a:custGeom>
                <a:solidFill>
                  <a:srgbClr val="000000"/>
                </a:solidFill>
                <a:ln w="9525">
                  <a:noFill/>
                </a:ln>
              </p:spPr>
              <p:style>
                <a:lnRef idx="0"/>
                <a:fillRef idx="0"/>
                <a:effectRef idx="0"/>
                <a:fontRef idx="minor"/>
              </p:style>
            </p:sp>
            <p:sp>
              <p:nvSpPr>
                <p:cNvPr id="174" name="Grafik 41"/>
                <p:cNvSpPr/>
                <p:nvPr/>
              </p:nvSpPr>
              <p:spPr>
                <a:xfrm>
                  <a:off x="11609280" y="1219320"/>
                  <a:ext cx="43560" cy="77760"/>
                </a:xfrm>
                <a:custGeom>
                  <a:avLst/>
                  <a:gdLst/>
                  <a:ahLst/>
                  <a:rect l="l" t="t" r="r" b="b"/>
                  <a:pathLst>
                    <a:path w="109785" h="195239">
                      <a:moveTo>
                        <a:pt x="0" y="195230"/>
                      </a:moveTo>
                      <a:lnTo>
                        <a:pt x="0" y="0"/>
                      </a:lnTo>
                      <a:lnTo>
                        <a:pt x="109785" y="0"/>
                      </a:lnTo>
                      <a:lnTo>
                        <a:pt x="109785" y="35144"/>
                      </a:lnTo>
                      <a:lnTo>
                        <a:pt x="40157" y="35144"/>
                      </a:lnTo>
                      <a:lnTo>
                        <a:pt x="40157" y="79877"/>
                      </a:lnTo>
                      <a:lnTo>
                        <a:pt x="106928" y="79877"/>
                      </a:lnTo>
                      <a:lnTo>
                        <a:pt x="106928" y="114898"/>
                      </a:lnTo>
                      <a:lnTo>
                        <a:pt x="40157" y="114898"/>
                      </a:lnTo>
                      <a:lnTo>
                        <a:pt x="40157" y="160096"/>
                      </a:lnTo>
                      <a:lnTo>
                        <a:pt x="109785" y="160096"/>
                      </a:lnTo>
                      <a:lnTo>
                        <a:pt x="109785" y="195240"/>
                      </a:lnTo>
                      <a:lnTo>
                        <a:pt x="0" y="195240"/>
                      </a:lnTo>
                      <a:close/>
                    </a:path>
                  </a:pathLst>
                </a:custGeom>
                <a:solidFill>
                  <a:srgbClr val="000000"/>
                </a:solidFill>
                <a:ln w="9525">
                  <a:noFill/>
                </a:ln>
              </p:spPr>
              <p:style>
                <a:lnRef idx="0"/>
                <a:fillRef idx="0"/>
                <a:effectRef idx="0"/>
                <a:fontRef idx="minor"/>
              </p:style>
            </p:sp>
            <p:sp>
              <p:nvSpPr>
                <p:cNvPr id="175" name="Grafik 41"/>
                <p:cNvSpPr/>
                <p:nvPr/>
              </p:nvSpPr>
              <p:spPr>
                <a:xfrm>
                  <a:off x="11113200" y="1216800"/>
                  <a:ext cx="82440" cy="96480"/>
                </a:xfrm>
                <a:custGeom>
                  <a:avLst/>
                  <a:gdLst/>
                  <a:ahLst/>
                  <a:rect l="l" t="t" r="r" b="b"/>
                  <a:pathLst>
                    <a:path w="207159" h="241680">
                      <a:moveTo>
                        <a:pt x="176794" y="30145"/>
                      </a:moveTo>
                      <a:cubicBezTo>
                        <a:pt x="156620" y="10140"/>
                        <a:pt x="132036" y="0"/>
                        <a:pt x="103737" y="0"/>
                      </a:cubicBezTo>
                      <a:cubicBezTo>
                        <a:pt x="75228" y="0"/>
                        <a:pt x="50549" y="10140"/>
                        <a:pt x="30366" y="30154"/>
                      </a:cubicBezTo>
                      <a:cubicBezTo>
                        <a:pt x="10211" y="50188"/>
                        <a:pt x="0" y="74708"/>
                        <a:pt x="0" y="103012"/>
                      </a:cubicBezTo>
                      <a:cubicBezTo>
                        <a:pt x="0" y="127333"/>
                        <a:pt x="7925" y="149273"/>
                        <a:pt x="23546" y="168253"/>
                      </a:cubicBezTo>
                      <a:cubicBezTo>
                        <a:pt x="39033" y="187111"/>
                        <a:pt x="59017" y="199091"/>
                        <a:pt x="82953" y="203871"/>
                      </a:cubicBezTo>
                      <a:lnTo>
                        <a:pt x="82953" y="241680"/>
                      </a:lnTo>
                      <a:lnTo>
                        <a:pt x="124168" y="241680"/>
                      </a:lnTo>
                      <a:lnTo>
                        <a:pt x="124168" y="203871"/>
                      </a:lnTo>
                      <a:cubicBezTo>
                        <a:pt x="148123" y="199091"/>
                        <a:pt x="168116" y="187120"/>
                        <a:pt x="183613" y="168253"/>
                      </a:cubicBezTo>
                      <a:cubicBezTo>
                        <a:pt x="199234" y="149282"/>
                        <a:pt x="207159" y="127333"/>
                        <a:pt x="207159" y="103012"/>
                      </a:cubicBezTo>
                      <a:cubicBezTo>
                        <a:pt x="207159" y="74708"/>
                        <a:pt x="196939" y="50188"/>
                        <a:pt x="176794" y="30145"/>
                      </a:cubicBezTo>
                      <a:close/>
                      <a:moveTo>
                        <a:pt x="165935" y="103183"/>
                      </a:moveTo>
                      <a:cubicBezTo>
                        <a:pt x="165935" y="119915"/>
                        <a:pt x="159801" y="134504"/>
                        <a:pt x="147695" y="146570"/>
                      </a:cubicBezTo>
                      <a:cubicBezTo>
                        <a:pt x="135588" y="158635"/>
                        <a:pt x="120796" y="164772"/>
                        <a:pt x="103727" y="164772"/>
                      </a:cubicBezTo>
                      <a:cubicBezTo>
                        <a:pt x="86678" y="164772"/>
                        <a:pt x="71828" y="158645"/>
                        <a:pt x="59598" y="146570"/>
                      </a:cubicBezTo>
                      <a:cubicBezTo>
                        <a:pt x="47396" y="134485"/>
                        <a:pt x="41215" y="119887"/>
                        <a:pt x="41215" y="103192"/>
                      </a:cubicBezTo>
                      <a:cubicBezTo>
                        <a:pt x="41215" y="86308"/>
                        <a:pt x="47396" y="71606"/>
                        <a:pt x="59598" y="59512"/>
                      </a:cubicBezTo>
                      <a:cubicBezTo>
                        <a:pt x="71809" y="47418"/>
                        <a:pt x="86658" y="41290"/>
                        <a:pt x="103727" y="41290"/>
                      </a:cubicBezTo>
                      <a:cubicBezTo>
                        <a:pt x="120825" y="41290"/>
                        <a:pt x="135617" y="47418"/>
                        <a:pt x="147695" y="59502"/>
                      </a:cubicBezTo>
                      <a:cubicBezTo>
                        <a:pt x="159801" y="71568"/>
                        <a:pt x="165935" y="86270"/>
                        <a:pt x="165935" y="103183"/>
                      </a:cubicBezTo>
                      <a:close/>
                    </a:path>
                  </a:pathLst>
                </a:custGeom>
                <a:solidFill>
                  <a:srgbClr val="000000"/>
                </a:solidFill>
                <a:ln w="9525">
                  <a:noFill/>
                </a:ln>
              </p:spPr>
              <p:style>
                <a:lnRef idx="0"/>
                <a:fillRef idx="0"/>
                <a:effectRef idx="0"/>
                <a:fontRef idx="minor"/>
              </p:style>
            </p:sp>
          </p:grpSp>
          <p:sp>
            <p:nvSpPr>
              <p:cNvPr id="176" name="Grafik 41"/>
              <p:cNvSpPr/>
              <p:nvPr/>
            </p:nvSpPr>
            <p:spPr>
              <a:xfrm>
                <a:off x="11298960" y="1204200"/>
                <a:ext cx="14040" cy="109080"/>
              </a:xfrm>
              <a:custGeom>
                <a:avLst/>
                <a:gdLst/>
                <a:ahLst/>
                <a:rect l="l" t="t" r="r" b="b"/>
                <a:pathLst>
                  <a:path w="36004" h="273712">
                    <a:moveTo>
                      <a:pt x="0" y="0"/>
                    </a:moveTo>
                    <a:lnTo>
                      <a:pt x="36004" y="0"/>
                    </a:lnTo>
                    <a:lnTo>
                      <a:pt x="36004" y="273713"/>
                    </a:lnTo>
                    <a:lnTo>
                      <a:pt x="0" y="273713"/>
                    </a:lnTo>
                    <a:close/>
                  </a:path>
                </a:pathLst>
              </a:custGeom>
              <a:solidFill>
                <a:srgbClr val="000000"/>
              </a:solidFill>
              <a:ln w="9525">
                <a:noFill/>
              </a:ln>
            </p:spPr>
            <p:style>
              <a:lnRef idx="0"/>
              <a:fillRef idx="0"/>
              <a:effectRef idx="0"/>
              <a:fontRef idx="minor"/>
            </p:style>
          </p:sp>
        </p:grpSp>
      </p:grpSp>
      <p:pic>
        <p:nvPicPr>
          <p:cNvPr id="177" name="" descr=""/>
          <p:cNvPicPr/>
          <p:nvPr/>
        </p:nvPicPr>
        <p:blipFill>
          <a:blip r:embed="rId5"/>
          <a:stretch/>
        </p:blipFill>
        <p:spPr>
          <a:xfrm>
            <a:off x="360" y="0"/>
            <a:ext cx="360" cy="360"/>
          </a:xfrm>
          <a:prstGeom prst="rect">
            <a:avLst/>
          </a:prstGeom>
          <a:ln w="0">
            <a:noFill/>
          </a:ln>
        </p:spPr>
      </p:pic>
      <p:pic>
        <p:nvPicPr>
          <p:cNvPr id="178" name="" descr=""/>
          <p:cNvPicPr/>
          <p:nvPr/>
        </p:nvPicPr>
        <p:blipFill>
          <a:blip r:embed="rId6"/>
          <a:stretch/>
        </p:blipFill>
        <p:spPr>
          <a:xfrm>
            <a:off x="360" y="0"/>
            <a:ext cx="360" cy="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5" name="" descr=""/>
          <p:cNvPicPr/>
          <p:nvPr/>
        </p:nvPicPr>
        <p:blipFill>
          <a:blip r:embed="rId2"/>
          <a:stretch/>
        </p:blipFill>
        <p:spPr>
          <a:xfrm>
            <a:off x="360" y="0"/>
            <a:ext cx="360" cy="360"/>
          </a:xfrm>
          <a:prstGeom prst="rect">
            <a:avLst/>
          </a:prstGeom>
          <a:ln w="0">
            <a:noFill/>
          </a:ln>
        </p:spPr>
      </p:pic>
      <p:pic>
        <p:nvPicPr>
          <p:cNvPr id="216" name="" descr=""/>
          <p:cNvPicPr/>
          <p:nvPr/>
        </p:nvPicPr>
        <p:blipFill>
          <a:blip r:embed="rId3"/>
          <a:stretch/>
        </p:blipFill>
        <p:spPr>
          <a:xfrm>
            <a:off x="360" y="0"/>
            <a:ext cx="360" cy="360"/>
          </a:xfrm>
          <a:prstGeom prst="rect">
            <a:avLst/>
          </a:prstGeom>
          <a:ln w="0">
            <a:noFill/>
          </a:ln>
        </p:spPr>
      </p:pic>
      <p:sp>
        <p:nvSpPr>
          <p:cNvPr id="217"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218" name="Gruppieren 3"/>
          <p:cNvGrpSpPr/>
          <p:nvPr/>
        </p:nvGrpSpPr>
        <p:grpSpPr>
          <a:xfrm>
            <a:off x="11113200" y="540000"/>
            <a:ext cx="539640" cy="773280"/>
            <a:chOff x="11113200" y="540000"/>
            <a:chExt cx="539640" cy="773280"/>
          </a:xfrm>
        </p:grpSpPr>
        <p:sp>
          <p:nvSpPr>
            <p:cNvPr id="219"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220"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221" name="Grafik 9"/>
            <p:cNvGrpSpPr/>
            <p:nvPr/>
          </p:nvGrpSpPr>
          <p:grpSpPr>
            <a:xfrm>
              <a:off x="11113200" y="1204200"/>
              <a:ext cx="539640" cy="109080"/>
              <a:chOff x="11113200" y="1204200"/>
              <a:chExt cx="539640" cy="109080"/>
            </a:xfrm>
          </p:grpSpPr>
          <p:grpSp>
            <p:nvGrpSpPr>
              <p:cNvPr id="222" name="Grafik 9"/>
              <p:cNvGrpSpPr/>
              <p:nvPr/>
            </p:nvGrpSpPr>
            <p:grpSpPr>
              <a:xfrm>
                <a:off x="11113200" y="1216800"/>
                <a:ext cx="539640" cy="96480"/>
                <a:chOff x="11113200" y="1216800"/>
                <a:chExt cx="539640" cy="96480"/>
              </a:xfrm>
            </p:grpSpPr>
            <p:sp>
              <p:nvSpPr>
                <p:cNvPr id="223"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224"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225"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226"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227"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228"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229"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pic>
        <p:nvPicPr>
          <p:cNvPr id="230" name="Google Shape;626;p37" descr=""/>
          <p:cNvPicPr/>
          <p:nvPr/>
        </p:nvPicPr>
        <p:blipFill>
          <a:blip r:embed="rId4"/>
          <a:stretch/>
        </p:blipFill>
        <p:spPr>
          <a:xfrm>
            <a:off x="181440" y="180000"/>
            <a:ext cx="11832840" cy="6497640"/>
          </a:xfrm>
          <a:prstGeom prst="rect">
            <a:avLst/>
          </a:prstGeom>
          <a:ln w="0">
            <a:noFill/>
          </a:ln>
        </p:spPr>
      </p:pic>
      <p:sp>
        <p:nvSpPr>
          <p:cNvPr id="231" name="PlaceHolder 1"/>
          <p:cNvSpPr>
            <a:spLocks noGrp="1"/>
          </p:cNvSpPr>
          <p:nvPr>
            <p:ph type="title"/>
          </p:nvPr>
        </p:nvSpPr>
        <p:spPr>
          <a:xfrm>
            <a:off x="540000" y="2880000"/>
            <a:ext cx="8639640" cy="1799640"/>
          </a:xfrm>
          <a:prstGeom prst="rect">
            <a:avLst/>
          </a:prstGeom>
        </p:spPr>
        <p:txBody>
          <a:bodyPr lIns="0" rIns="0" tIns="0" bIns="0">
            <a:noAutofit/>
          </a:bodyPr>
          <a:p>
            <a:r>
              <a:rPr b="0" lang="de-DE" sz="3400" spc="-1" strike="noStrike">
                <a:solidFill>
                  <a:srgbClr val="000000"/>
                </a:solidFill>
                <a:latin typeface="Spartan"/>
              </a:rPr>
              <a:t>Format des Titeltextes durch Klicken bearbeiten</a:t>
            </a:r>
            <a:endParaRPr b="0" lang="de-DE" sz="3400" spc="-1" strike="noStrike">
              <a:solidFill>
                <a:srgbClr val="000000"/>
              </a:solidFill>
              <a:latin typeface="Spartan"/>
            </a:endParaRPr>
          </a:p>
        </p:txBody>
      </p:sp>
      <p:grpSp>
        <p:nvGrpSpPr>
          <p:cNvPr id="232" name="Google Shape;628;p37"/>
          <p:cNvGrpSpPr/>
          <p:nvPr/>
        </p:nvGrpSpPr>
        <p:grpSpPr>
          <a:xfrm>
            <a:off x="11113200" y="540000"/>
            <a:ext cx="539640" cy="773280"/>
            <a:chOff x="11113200" y="540000"/>
            <a:chExt cx="539640" cy="773280"/>
          </a:xfrm>
        </p:grpSpPr>
        <p:sp>
          <p:nvSpPr>
            <p:cNvPr id="233" name="Google Shape;629;p37"/>
            <p:cNvSpPr/>
            <p:nvPr/>
          </p:nvSpPr>
          <p:spPr>
            <a:xfrm>
              <a:off x="11113200" y="540000"/>
              <a:ext cx="539640" cy="537480"/>
            </a:xfrm>
            <a:custGeom>
              <a:avLst/>
              <a:gdLst/>
              <a:ahLst/>
              <a:rect l="l" t="t" r="r" b="b"/>
              <a:pathLst>
                <a:path w="1349997" h="1344395">
                  <a:moveTo>
                    <a:pt x="850964" y="787020"/>
                  </a:moveTo>
                  <a:cubicBezTo>
                    <a:pt x="899512" y="738520"/>
                    <a:pt x="923715" y="680640"/>
                    <a:pt x="923715" y="613464"/>
                  </a:cubicBezTo>
                  <a:cubicBezTo>
                    <a:pt x="923715" y="545586"/>
                    <a:pt x="899512" y="487269"/>
                    <a:pt x="850964" y="438703"/>
                  </a:cubicBezTo>
                  <a:cubicBezTo>
                    <a:pt x="802548" y="390109"/>
                    <a:pt x="744064" y="365855"/>
                    <a:pt x="675608" y="365855"/>
                  </a:cubicBezTo>
                  <a:cubicBezTo>
                    <a:pt x="607152" y="365855"/>
                    <a:pt x="548526" y="390109"/>
                    <a:pt x="499577" y="438703"/>
                  </a:cubicBezTo>
                  <a:cubicBezTo>
                    <a:pt x="450761" y="487269"/>
                    <a:pt x="426272" y="545586"/>
                    <a:pt x="426272" y="613464"/>
                  </a:cubicBezTo>
                  <a:cubicBezTo>
                    <a:pt x="426272" y="680640"/>
                    <a:pt x="450761" y="738520"/>
                    <a:pt x="499577" y="787020"/>
                  </a:cubicBezTo>
                  <a:cubicBezTo>
                    <a:pt x="548526" y="835481"/>
                    <a:pt x="607152" y="859840"/>
                    <a:pt x="675608" y="859840"/>
                  </a:cubicBezTo>
                  <a:cubicBezTo>
                    <a:pt x="744064" y="859840"/>
                    <a:pt x="802548" y="835490"/>
                    <a:pt x="850964" y="787020"/>
                  </a:cubicBezTo>
                  <a:moveTo>
                    <a:pt x="1079706" y="612800"/>
                  </a:moveTo>
                  <a:cubicBezTo>
                    <a:pt x="1079706" y="708527"/>
                    <a:pt x="1049055" y="793745"/>
                    <a:pt x="987733" y="868405"/>
                  </a:cubicBezTo>
                  <a:cubicBezTo>
                    <a:pt x="926411" y="943255"/>
                    <a:pt x="848135" y="989999"/>
                    <a:pt x="752923" y="1008496"/>
                  </a:cubicBezTo>
                  <a:lnTo>
                    <a:pt x="752923" y="1157238"/>
                  </a:lnTo>
                  <a:lnTo>
                    <a:pt x="596932" y="1157238"/>
                  </a:lnTo>
                  <a:lnTo>
                    <a:pt x="596932" y="1008496"/>
                  </a:lnTo>
                  <a:cubicBezTo>
                    <a:pt x="501863" y="990009"/>
                    <a:pt x="423586" y="943255"/>
                    <a:pt x="362274" y="868405"/>
                  </a:cubicBezTo>
                  <a:cubicBezTo>
                    <a:pt x="300952" y="793735"/>
                    <a:pt x="270291" y="708527"/>
                    <a:pt x="270291" y="612800"/>
                  </a:cubicBezTo>
                  <a:cubicBezTo>
                    <a:pt x="270291" y="501241"/>
                    <a:pt x="309848" y="406178"/>
                    <a:pt x="388915" y="327296"/>
                  </a:cubicBezTo>
                  <a:cubicBezTo>
                    <a:pt x="468116" y="248548"/>
                    <a:pt x="563585" y="209155"/>
                    <a:pt x="675608" y="209155"/>
                  </a:cubicBezTo>
                  <a:cubicBezTo>
                    <a:pt x="786813" y="209155"/>
                    <a:pt x="881872" y="248548"/>
                    <a:pt x="961092" y="327296"/>
                  </a:cubicBezTo>
                  <a:cubicBezTo>
                    <a:pt x="1040149" y="406178"/>
                    <a:pt x="1079706" y="501241"/>
                    <a:pt x="1079706" y="612800"/>
                  </a:cubicBezTo>
                  <a:moveTo>
                    <a:pt x="1349997" y="1196840"/>
                  </a:moveTo>
                  <a:lnTo>
                    <a:pt x="1349997" y="147556"/>
                  </a:lnTo>
                  <a:cubicBezTo>
                    <a:pt x="1349997" y="66057"/>
                    <a:pt x="1283665" y="0"/>
                    <a:pt x="1201827" y="0"/>
                  </a:cubicBezTo>
                  <a:lnTo>
                    <a:pt x="148171" y="0"/>
                  </a:lnTo>
                  <a:cubicBezTo>
                    <a:pt x="66332" y="0"/>
                    <a:pt x="0" y="66057"/>
                    <a:pt x="0" y="147556"/>
                  </a:cubicBezTo>
                  <a:lnTo>
                    <a:pt x="0" y="1196840"/>
                  </a:lnTo>
                  <a:cubicBezTo>
                    <a:pt x="0" y="1278320"/>
                    <a:pt x="66332" y="1344396"/>
                    <a:pt x="148171" y="1344396"/>
                  </a:cubicBezTo>
                  <a:lnTo>
                    <a:pt x="1201836" y="1344396"/>
                  </a:lnTo>
                  <a:cubicBezTo>
                    <a:pt x="1283665" y="1344396"/>
                    <a:pt x="1349997" y="1278329"/>
                    <a:pt x="1349997" y="1196840"/>
                  </a:cubicBezTo>
                </a:path>
              </a:pathLst>
            </a:custGeom>
            <a:solidFill>
              <a:srgbClr val="ffffff"/>
            </a:solidFill>
            <a:ln w="0">
              <a:noFill/>
            </a:ln>
          </p:spPr>
          <p:style>
            <a:lnRef idx="0"/>
            <a:fillRef idx="0"/>
            <a:effectRef idx="0"/>
            <a:fontRef idx="minor"/>
          </p:style>
        </p:sp>
        <p:grpSp>
          <p:nvGrpSpPr>
            <p:cNvPr id="234" name="Google Shape;630;p37"/>
            <p:cNvGrpSpPr/>
            <p:nvPr/>
          </p:nvGrpSpPr>
          <p:grpSpPr>
            <a:xfrm>
              <a:off x="11113200" y="1204200"/>
              <a:ext cx="539640" cy="109080"/>
              <a:chOff x="11113200" y="1204200"/>
              <a:chExt cx="539640" cy="109080"/>
            </a:xfrm>
          </p:grpSpPr>
          <p:grpSp>
            <p:nvGrpSpPr>
              <p:cNvPr id="235" name="Google Shape;631;p37"/>
              <p:cNvGrpSpPr/>
              <p:nvPr/>
            </p:nvGrpSpPr>
            <p:grpSpPr>
              <a:xfrm>
                <a:off x="11113200" y="1216800"/>
                <a:ext cx="539640" cy="96480"/>
                <a:chOff x="11113200" y="1216800"/>
                <a:chExt cx="539640" cy="96480"/>
              </a:xfrm>
            </p:grpSpPr>
            <p:sp>
              <p:nvSpPr>
                <p:cNvPr id="236" name="Google Shape;632;p37"/>
                <p:cNvSpPr/>
                <p:nvPr/>
              </p:nvSpPr>
              <p:spPr>
                <a:xfrm>
                  <a:off x="1120068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66" y="117146"/>
                      </a:moveTo>
                      <a:lnTo>
                        <a:pt x="122139" y="117146"/>
                      </a:lnTo>
                      <a:lnTo>
                        <a:pt x="97546" y="54191"/>
                      </a:lnTo>
                      <a:lnTo>
                        <a:pt x="73066" y="117146"/>
                      </a:lnTo>
                      <a:close/>
                    </a:path>
                  </a:pathLst>
                </a:custGeom>
                <a:solidFill>
                  <a:srgbClr val="ffffff"/>
                </a:solidFill>
                <a:ln w="0">
                  <a:noFill/>
                </a:ln>
              </p:spPr>
              <p:style>
                <a:lnRef idx="0"/>
                <a:fillRef idx="0"/>
                <a:effectRef idx="0"/>
                <a:fontRef idx="minor"/>
              </p:style>
            </p:sp>
            <p:sp>
              <p:nvSpPr>
                <p:cNvPr id="237" name="Google Shape;633;p37"/>
                <p:cNvSpPr/>
                <p:nvPr/>
              </p:nvSpPr>
              <p:spPr>
                <a:xfrm>
                  <a:off x="11333880" y="1219320"/>
                  <a:ext cx="108720" cy="77760"/>
                </a:xfrm>
                <a:custGeom>
                  <a:avLst/>
                  <a:gdLst/>
                  <a:ahLst/>
                  <a:rect l="l" t="t" r="r" b="b"/>
                  <a:pathLst>
                    <a:path w="272557" h="195230">
                      <a:moveTo>
                        <a:pt x="56321" y="195230"/>
                      </a:moveTo>
                      <a:lnTo>
                        <a:pt x="0" y="0"/>
                      </a:lnTo>
                      <a:lnTo>
                        <a:pt x="44796" y="0"/>
                      </a:lnTo>
                      <a:lnTo>
                        <a:pt x="80791" y="140328"/>
                      </a:lnTo>
                      <a:lnTo>
                        <a:pt x="121187" y="0"/>
                      </a:lnTo>
                      <a:lnTo>
                        <a:pt x="151362" y="0"/>
                      </a:lnTo>
                      <a:lnTo>
                        <a:pt x="191881" y="140328"/>
                      </a:lnTo>
                      <a:lnTo>
                        <a:pt x="227876" y="0"/>
                      </a:lnTo>
                      <a:lnTo>
                        <a:pt x="272558" y="0"/>
                      </a:lnTo>
                      <a:lnTo>
                        <a:pt x="216237" y="195230"/>
                      </a:lnTo>
                      <a:lnTo>
                        <a:pt x="171440" y="195230"/>
                      </a:lnTo>
                      <a:lnTo>
                        <a:pt x="136274" y="77269"/>
                      </a:lnTo>
                      <a:lnTo>
                        <a:pt x="101108" y="195230"/>
                      </a:lnTo>
                      <a:lnTo>
                        <a:pt x="56321" y="195230"/>
                      </a:lnTo>
                      <a:close/>
                    </a:path>
                  </a:pathLst>
                </a:custGeom>
                <a:solidFill>
                  <a:srgbClr val="ffffff"/>
                </a:solidFill>
                <a:ln w="0">
                  <a:noFill/>
                </a:ln>
              </p:spPr>
              <p:style>
                <a:lnRef idx="0"/>
                <a:fillRef idx="0"/>
                <a:effectRef idx="0"/>
                <a:fontRef idx="minor"/>
              </p:style>
            </p:sp>
            <p:sp>
              <p:nvSpPr>
                <p:cNvPr id="238" name="Google Shape;634;p37"/>
                <p:cNvSpPr/>
                <p:nvPr/>
              </p:nvSpPr>
              <p:spPr>
                <a:xfrm>
                  <a:off x="1144620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76" y="117146"/>
                      </a:moveTo>
                      <a:lnTo>
                        <a:pt x="122149" y="117146"/>
                      </a:lnTo>
                      <a:lnTo>
                        <a:pt x="97555" y="54191"/>
                      </a:lnTo>
                      <a:lnTo>
                        <a:pt x="73076" y="117146"/>
                      </a:lnTo>
                      <a:close/>
                    </a:path>
                  </a:pathLst>
                </a:custGeom>
                <a:solidFill>
                  <a:srgbClr val="ffffff"/>
                </a:solidFill>
                <a:ln w="0">
                  <a:noFill/>
                </a:ln>
              </p:spPr>
              <p:style>
                <a:lnRef idx="0"/>
                <a:fillRef idx="0"/>
                <a:effectRef idx="0"/>
                <a:fontRef idx="minor"/>
              </p:style>
            </p:sp>
            <p:sp>
              <p:nvSpPr>
                <p:cNvPr id="239" name="Google Shape;635;p37"/>
                <p:cNvSpPr/>
                <p:nvPr/>
              </p:nvSpPr>
              <p:spPr>
                <a:xfrm>
                  <a:off x="11536200" y="1219320"/>
                  <a:ext cx="61920" cy="77760"/>
                </a:xfrm>
                <a:custGeom>
                  <a:avLst/>
                  <a:gdLst/>
                  <a:ahLst/>
                  <a:rect l="l" t="t" r="r" b="b"/>
                  <a:pathLst>
                    <a:path w="155266" h="195230">
                      <a:moveTo>
                        <a:pt x="0" y="195230"/>
                      </a:moveTo>
                      <a:lnTo>
                        <a:pt x="0" y="0"/>
                      </a:lnTo>
                      <a:lnTo>
                        <a:pt x="68075" y="0"/>
                      </a:lnTo>
                      <a:cubicBezTo>
                        <a:pt x="81544" y="0"/>
                        <a:pt x="93221" y="2352"/>
                        <a:pt x="103127" y="7038"/>
                      </a:cubicBezTo>
                      <a:cubicBezTo>
                        <a:pt x="113024" y="11734"/>
                        <a:pt x="120691" y="18516"/>
                        <a:pt x="126111" y="27385"/>
                      </a:cubicBezTo>
                      <a:cubicBezTo>
                        <a:pt x="131531" y="36263"/>
                        <a:pt x="134245" y="46925"/>
                        <a:pt x="134245" y="59389"/>
                      </a:cubicBezTo>
                      <a:cubicBezTo>
                        <a:pt x="134245" y="69092"/>
                        <a:pt x="132540" y="77847"/>
                        <a:pt x="129140" y="85654"/>
                      </a:cubicBezTo>
                      <a:cubicBezTo>
                        <a:pt x="125730" y="93470"/>
                        <a:pt x="120834" y="100110"/>
                        <a:pt x="114462" y="105592"/>
                      </a:cubicBezTo>
                      <a:cubicBezTo>
                        <a:pt x="108090" y="111075"/>
                        <a:pt x="100346" y="115116"/>
                        <a:pt x="91230" y="117715"/>
                      </a:cubicBezTo>
                      <a:lnTo>
                        <a:pt x="155267" y="195221"/>
                      </a:lnTo>
                      <a:lnTo>
                        <a:pt x="104175" y="195221"/>
                      </a:lnTo>
                      <a:lnTo>
                        <a:pt x="48101" y="122458"/>
                      </a:lnTo>
                      <a:lnTo>
                        <a:pt x="40138" y="122458"/>
                      </a:lnTo>
                      <a:lnTo>
                        <a:pt x="40138" y="195221"/>
                      </a:lnTo>
                      <a:lnTo>
                        <a:pt x="0" y="195221"/>
                      </a:lnTo>
                      <a:close/>
                      <a:moveTo>
                        <a:pt x="40167" y="89097"/>
                      </a:moveTo>
                      <a:lnTo>
                        <a:pt x="55493" y="89097"/>
                      </a:lnTo>
                      <a:cubicBezTo>
                        <a:pt x="63256" y="89097"/>
                        <a:pt x="69866" y="87968"/>
                        <a:pt x="75333" y="85720"/>
                      </a:cubicBezTo>
                      <a:cubicBezTo>
                        <a:pt x="80791" y="83463"/>
                        <a:pt x="84953" y="80200"/>
                        <a:pt x="87801" y="75903"/>
                      </a:cubicBezTo>
                      <a:cubicBezTo>
                        <a:pt x="90649" y="71606"/>
                        <a:pt x="92078" y="66455"/>
                        <a:pt x="92078" y="60461"/>
                      </a:cubicBezTo>
                      <a:cubicBezTo>
                        <a:pt x="92078" y="51392"/>
                        <a:pt x="88906" y="44383"/>
                        <a:pt x="82572" y="39450"/>
                      </a:cubicBezTo>
                      <a:cubicBezTo>
                        <a:pt x="76238" y="34527"/>
                        <a:pt x="67208" y="32051"/>
                        <a:pt x="55483" y="32051"/>
                      </a:cubicBezTo>
                      <a:lnTo>
                        <a:pt x="40157" y="32051"/>
                      </a:lnTo>
                      <a:lnTo>
                        <a:pt x="40157" y="89097"/>
                      </a:lnTo>
                      <a:close/>
                    </a:path>
                  </a:pathLst>
                </a:custGeom>
                <a:solidFill>
                  <a:srgbClr val="ffffff"/>
                </a:solidFill>
                <a:ln w="0">
                  <a:noFill/>
                </a:ln>
              </p:spPr>
              <p:style>
                <a:lnRef idx="0"/>
                <a:fillRef idx="0"/>
                <a:effectRef idx="0"/>
                <a:fontRef idx="minor"/>
              </p:style>
            </p:sp>
            <p:sp>
              <p:nvSpPr>
                <p:cNvPr id="240" name="Google Shape;636;p37"/>
                <p:cNvSpPr/>
                <p:nvPr/>
              </p:nvSpPr>
              <p:spPr>
                <a:xfrm>
                  <a:off x="11609280" y="1219320"/>
                  <a:ext cx="43560" cy="77760"/>
                </a:xfrm>
                <a:custGeom>
                  <a:avLst/>
                  <a:gdLst/>
                  <a:ahLst/>
                  <a:rect l="l" t="t" r="r" b="b"/>
                  <a:pathLst>
                    <a:path w="109785" h="195239">
                      <a:moveTo>
                        <a:pt x="0" y="195230"/>
                      </a:moveTo>
                      <a:lnTo>
                        <a:pt x="0" y="0"/>
                      </a:lnTo>
                      <a:lnTo>
                        <a:pt x="109785" y="0"/>
                      </a:lnTo>
                      <a:lnTo>
                        <a:pt x="109785" y="35144"/>
                      </a:lnTo>
                      <a:lnTo>
                        <a:pt x="40157" y="35144"/>
                      </a:lnTo>
                      <a:lnTo>
                        <a:pt x="40157" y="79877"/>
                      </a:lnTo>
                      <a:lnTo>
                        <a:pt x="106928" y="79877"/>
                      </a:lnTo>
                      <a:lnTo>
                        <a:pt x="106928" y="114898"/>
                      </a:lnTo>
                      <a:lnTo>
                        <a:pt x="40157" y="114898"/>
                      </a:lnTo>
                      <a:lnTo>
                        <a:pt x="40157" y="160096"/>
                      </a:lnTo>
                      <a:lnTo>
                        <a:pt x="109785" y="160096"/>
                      </a:lnTo>
                      <a:lnTo>
                        <a:pt x="109785" y="195240"/>
                      </a:lnTo>
                      <a:lnTo>
                        <a:pt x="0" y="195240"/>
                      </a:lnTo>
                      <a:close/>
                    </a:path>
                  </a:pathLst>
                </a:custGeom>
                <a:solidFill>
                  <a:srgbClr val="ffffff"/>
                </a:solidFill>
                <a:ln w="0">
                  <a:noFill/>
                </a:ln>
              </p:spPr>
              <p:style>
                <a:lnRef idx="0"/>
                <a:fillRef idx="0"/>
                <a:effectRef idx="0"/>
                <a:fontRef idx="minor"/>
              </p:style>
            </p:sp>
            <p:sp>
              <p:nvSpPr>
                <p:cNvPr id="241" name="Google Shape;637;p37"/>
                <p:cNvSpPr/>
                <p:nvPr/>
              </p:nvSpPr>
              <p:spPr>
                <a:xfrm>
                  <a:off x="11113200" y="1216800"/>
                  <a:ext cx="82440" cy="96480"/>
                </a:xfrm>
                <a:custGeom>
                  <a:avLst/>
                  <a:gdLst/>
                  <a:ahLst/>
                  <a:rect l="l" t="t" r="r" b="b"/>
                  <a:pathLst>
                    <a:path w="207159" h="241680">
                      <a:moveTo>
                        <a:pt x="176794" y="30145"/>
                      </a:moveTo>
                      <a:cubicBezTo>
                        <a:pt x="156620" y="10140"/>
                        <a:pt x="132036" y="0"/>
                        <a:pt x="103737" y="0"/>
                      </a:cubicBezTo>
                      <a:cubicBezTo>
                        <a:pt x="75228" y="0"/>
                        <a:pt x="50549" y="10140"/>
                        <a:pt x="30366" y="30154"/>
                      </a:cubicBezTo>
                      <a:cubicBezTo>
                        <a:pt x="10211" y="50188"/>
                        <a:pt x="0" y="74708"/>
                        <a:pt x="0" y="103012"/>
                      </a:cubicBezTo>
                      <a:cubicBezTo>
                        <a:pt x="0" y="127333"/>
                        <a:pt x="7925" y="149273"/>
                        <a:pt x="23546" y="168253"/>
                      </a:cubicBezTo>
                      <a:cubicBezTo>
                        <a:pt x="39033" y="187111"/>
                        <a:pt x="59017" y="199091"/>
                        <a:pt x="82953" y="203871"/>
                      </a:cubicBezTo>
                      <a:lnTo>
                        <a:pt x="82953" y="241680"/>
                      </a:lnTo>
                      <a:lnTo>
                        <a:pt x="124168" y="241680"/>
                      </a:lnTo>
                      <a:lnTo>
                        <a:pt x="124168" y="203871"/>
                      </a:lnTo>
                      <a:cubicBezTo>
                        <a:pt x="148123" y="199091"/>
                        <a:pt x="168116" y="187120"/>
                        <a:pt x="183613" y="168253"/>
                      </a:cubicBezTo>
                      <a:cubicBezTo>
                        <a:pt x="199234" y="149282"/>
                        <a:pt x="207159" y="127333"/>
                        <a:pt x="207159" y="103012"/>
                      </a:cubicBezTo>
                      <a:cubicBezTo>
                        <a:pt x="207159" y="74708"/>
                        <a:pt x="196939" y="50188"/>
                        <a:pt x="176794" y="30145"/>
                      </a:cubicBezTo>
                      <a:close/>
                      <a:moveTo>
                        <a:pt x="165935" y="103183"/>
                      </a:moveTo>
                      <a:cubicBezTo>
                        <a:pt x="165935" y="119915"/>
                        <a:pt x="159801" y="134504"/>
                        <a:pt x="147695" y="146570"/>
                      </a:cubicBezTo>
                      <a:cubicBezTo>
                        <a:pt x="135588" y="158635"/>
                        <a:pt x="120796" y="164772"/>
                        <a:pt x="103727" y="164772"/>
                      </a:cubicBezTo>
                      <a:cubicBezTo>
                        <a:pt x="86678" y="164772"/>
                        <a:pt x="71828" y="158645"/>
                        <a:pt x="59598" y="146570"/>
                      </a:cubicBezTo>
                      <a:cubicBezTo>
                        <a:pt x="47396" y="134485"/>
                        <a:pt x="41215" y="119887"/>
                        <a:pt x="41215" y="103192"/>
                      </a:cubicBezTo>
                      <a:cubicBezTo>
                        <a:pt x="41215" y="86308"/>
                        <a:pt x="47396" y="71606"/>
                        <a:pt x="59598" y="59512"/>
                      </a:cubicBezTo>
                      <a:cubicBezTo>
                        <a:pt x="71809" y="47418"/>
                        <a:pt x="86658" y="41290"/>
                        <a:pt x="103727" y="41290"/>
                      </a:cubicBezTo>
                      <a:cubicBezTo>
                        <a:pt x="120825" y="41290"/>
                        <a:pt x="135617" y="47418"/>
                        <a:pt x="147695" y="59502"/>
                      </a:cubicBezTo>
                      <a:cubicBezTo>
                        <a:pt x="159801" y="71568"/>
                        <a:pt x="165935" y="86270"/>
                        <a:pt x="165935" y="103183"/>
                      </a:cubicBezTo>
                      <a:close/>
                    </a:path>
                  </a:pathLst>
                </a:custGeom>
                <a:solidFill>
                  <a:srgbClr val="ffffff"/>
                </a:solidFill>
                <a:ln w="0">
                  <a:noFill/>
                </a:ln>
              </p:spPr>
              <p:style>
                <a:lnRef idx="0"/>
                <a:fillRef idx="0"/>
                <a:effectRef idx="0"/>
                <a:fontRef idx="minor"/>
              </p:style>
            </p:sp>
          </p:grpSp>
          <p:sp>
            <p:nvSpPr>
              <p:cNvPr id="242" name="Google Shape;638;p37"/>
              <p:cNvSpPr/>
              <p:nvPr/>
            </p:nvSpPr>
            <p:spPr>
              <a:xfrm>
                <a:off x="11298960" y="1204200"/>
                <a:ext cx="14040" cy="109080"/>
              </a:xfrm>
              <a:custGeom>
                <a:avLst/>
                <a:gdLst/>
                <a:ahLst/>
                <a:rect l="l" t="t" r="r" b="b"/>
                <a:pathLst>
                  <a:path w="36004" h="273712">
                    <a:moveTo>
                      <a:pt x="0" y="0"/>
                    </a:moveTo>
                    <a:lnTo>
                      <a:pt x="36004" y="0"/>
                    </a:lnTo>
                    <a:lnTo>
                      <a:pt x="36004" y="273713"/>
                    </a:lnTo>
                    <a:lnTo>
                      <a:pt x="0" y="273713"/>
                    </a:lnTo>
                    <a:close/>
                  </a:path>
                </a:pathLst>
              </a:custGeom>
              <a:solidFill>
                <a:srgbClr val="ffffff"/>
              </a:solidFill>
              <a:ln w="0">
                <a:noFill/>
              </a:ln>
            </p:spPr>
            <p:style>
              <a:lnRef idx="0"/>
              <a:fillRef idx="0"/>
              <a:effectRef idx="0"/>
              <a:fontRef idx="minor"/>
            </p:style>
          </p:sp>
        </p:grpSp>
      </p:grpSp>
      <p:pic>
        <p:nvPicPr>
          <p:cNvPr id="243" name="" descr=""/>
          <p:cNvPicPr/>
          <p:nvPr/>
        </p:nvPicPr>
        <p:blipFill>
          <a:blip r:embed="rId5"/>
          <a:stretch/>
        </p:blipFill>
        <p:spPr>
          <a:xfrm>
            <a:off x="360" y="0"/>
            <a:ext cx="360" cy="360"/>
          </a:xfrm>
          <a:prstGeom prst="rect">
            <a:avLst/>
          </a:prstGeom>
          <a:ln w="0">
            <a:noFill/>
          </a:ln>
        </p:spPr>
      </p:pic>
      <p:pic>
        <p:nvPicPr>
          <p:cNvPr id="244" name="" descr=""/>
          <p:cNvPicPr/>
          <p:nvPr/>
        </p:nvPicPr>
        <p:blipFill>
          <a:blip r:embed="rId6"/>
          <a:stretch/>
        </p:blipFill>
        <p:spPr>
          <a:xfrm>
            <a:off x="360" y="0"/>
            <a:ext cx="360" cy="360"/>
          </a:xfrm>
          <a:prstGeom prst="rect">
            <a:avLst/>
          </a:prstGeom>
          <a:ln w="0">
            <a:noFill/>
          </a:ln>
        </p:spPr>
      </p:pic>
      <p:sp>
        <p:nvSpPr>
          <p:cNvPr id="24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1600" spc="-1" strike="noStrike">
                <a:solidFill>
                  <a:srgbClr val="000000"/>
                </a:solidFill>
                <a:latin typeface="Spartan"/>
              </a:rPr>
              <a:t>Format des Gliederungstextes durch Klicken bearbeiten</a:t>
            </a:r>
            <a:endParaRPr b="0" lang="de-DE" sz="1600" spc="-1" strike="noStrike">
              <a:solidFill>
                <a:srgbClr val="000000"/>
              </a:solidFill>
              <a:latin typeface="Spartan"/>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Spartan"/>
              </a:rPr>
              <a:t>Zweite Gliederungsebene</a:t>
            </a:r>
            <a:endParaRPr b="0" lang="de-DE" sz="1600" spc="-1" strike="noStrike">
              <a:solidFill>
                <a:srgbClr val="000000"/>
              </a:solidFill>
              <a:latin typeface="Spartan"/>
            </a:endParaRPr>
          </a:p>
          <a:p>
            <a:pPr lvl="2" marL="1296000" indent="-288000">
              <a:spcBef>
                <a:spcPts val="850"/>
              </a:spcBef>
              <a:buClr>
                <a:srgbClr val="000000"/>
              </a:buClr>
              <a:buSzPct val="45000"/>
              <a:buFont typeface="Wingdings" charset="2"/>
              <a:buChar char=""/>
            </a:pPr>
            <a:r>
              <a:rPr b="0" lang="de-DE" sz="1600" spc="-1" strike="noStrike">
                <a:solidFill>
                  <a:srgbClr val="000000"/>
                </a:solidFill>
                <a:latin typeface="Spartan"/>
              </a:rPr>
              <a:t>Dritte Gliederungsebene</a:t>
            </a:r>
            <a:endParaRPr b="0" lang="de-DE" sz="1600" spc="-1" strike="noStrike">
              <a:solidFill>
                <a:srgbClr val="000000"/>
              </a:solidFill>
              <a:latin typeface="Spartan"/>
            </a:endParaRPr>
          </a:p>
          <a:p>
            <a:pPr lvl="3" marL="1728000" indent="-216000">
              <a:spcBef>
                <a:spcPts val="567"/>
              </a:spcBef>
              <a:buClr>
                <a:srgbClr val="000000"/>
              </a:buClr>
              <a:buSzPct val="75000"/>
              <a:buFont typeface="Symbol" charset="2"/>
              <a:buChar char=""/>
            </a:pPr>
            <a:r>
              <a:rPr b="0" lang="de-DE" sz="1600" spc="-1" strike="noStrike">
                <a:solidFill>
                  <a:srgbClr val="000000"/>
                </a:solidFill>
                <a:latin typeface="Spartan"/>
              </a:rPr>
              <a:t>Vierte Gliederungsebene</a:t>
            </a:r>
            <a:endParaRPr b="0" lang="de-DE" sz="1600" spc="-1" strike="noStrike">
              <a:solidFill>
                <a:srgbClr val="000000"/>
              </a:solidFill>
              <a:latin typeface="Spartan"/>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Spartan"/>
              </a:rPr>
              <a:t>Fünfte Gliederungsebene</a:t>
            </a:r>
            <a:endParaRPr b="0" lang="de-DE" sz="2000" spc="-1" strike="noStrike">
              <a:solidFill>
                <a:srgbClr val="000000"/>
              </a:solidFill>
              <a:latin typeface="Spartan"/>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Spartan"/>
              </a:rPr>
              <a:t>Sechste Gliederungsebene</a:t>
            </a:r>
            <a:endParaRPr b="0" lang="de-DE" sz="2000" spc="-1" strike="noStrike">
              <a:solidFill>
                <a:srgbClr val="000000"/>
              </a:solidFill>
              <a:latin typeface="Spartan"/>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Spartan"/>
              </a:rPr>
              <a:t>Siebte Gliederungsebene</a:t>
            </a:r>
            <a:endParaRPr b="0" lang="de-DE" sz="2000" spc="-1" strike="noStrike">
              <a:solidFill>
                <a:srgbClr val="000000"/>
              </a:solidFill>
              <a:latin typeface="Spartan"/>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2" name="" descr=""/>
          <p:cNvPicPr/>
          <p:nvPr/>
        </p:nvPicPr>
        <p:blipFill>
          <a:blip r:embed="rId2"/>
          <a:stretch/>
        </p:blipFill>
        <p:spPr>
          <a:xfrm>
            <a:off x="360" y="0"/>
            <a:ext cx="360" cy="360"/>
          </a:xfrm>
          <a:prstGeom prst="rect">
            <a:avLst/>
          </a:prstGeom>
          <a:ln w="0">
            <a:noFill/>
          </a:ln>
        </p:spPr>
      </p:pic>
      <p:pic>
        <p:nvPicPr>
          <p:cNvPr id="283" name="" descr=""/>
          <p:cNvPicPr/>
          <p:nvPr/>
        </p:nvPicPr>
        <p:blipFill>
          <a:blip r:embed="rId3"/>
          <a:stretch/>
        </p:blipFill>
        <p:spPr>
          <a:xfrm>
            <a:off x="360" y="0"/>
            <a:ext cx="360" cy="360"/>
          </a:xfrm>
          <a:prstGeom prst="rect">
            <a:avLst/>
          </a:prstGeom>
          <a:ln w="0">
            <a:noFill/>
          </a:ln>
        </p:spPr>
      </p:pic>
      <p:sp>
        <p:nvSpPr>
          <p:cNvPr id="284"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285" name="Gruppieren 3"/>
          <p:cNvGrpSpPr/>
          <p:nvPr/>
        </p:nvGrpSpPr>
        <p:grpSpPr>
          <a:xfrm>
            <a:off x="11113200" y="540000"/>
            <a:ext cx="539640" cy="773280"/>
            <a:chOff x="11113200" y="540000"/>
            <a:chExt cx="539640" cy="773280"/>
          </a:xfrm>
        </p:grpSpPr>
        <p:sp>
          <p:nvSpPr>
            <p:cNvPr id="286"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287"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288" name="Grafik 9"/>
            <p:cNvGrpSpPr/>
            <p:nvPr/>
          </p:nvGrpSpPr>
          <p:grpSpPr>
            <a:xfrm>
              <a:off x="11113200" y="1204200"/>
              <a:ext cx="539640" cy="109080"/>
              <a:chOff x="11113200" y="1204200"/>
              <a:chExt cx="539640" cy="109080"/>
            </a:xfrm>
          </p:grpSpPr>
          <p:grpSp>
            <p:nvGrpSpPr>
              <p:cNvPr id="289" name="Grafik 9"/>
              <p:cNvGrpSpPr/>
              <p:nvPr/>
            </p:nvGrpSpPr>
            <p:grpSpPr>
              <a:xfrm>
                <a:off x="11113200" y="1216800"/>
                <a:ext cx="539640" cy="96480"/>
                <a:chOff x="11113200" y="1216800"/>
                <a:chExt cx="539640" cy="96480"/>
              </a:xfrm>
            </p:grpSpPr>
            <p:sp>
              <p:nvSpPr>
                <p:cNvPr id="290"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291"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292"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293"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294"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295"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296"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sp>
        <p:nvSpPr>
          <p:cNvPr id="297" name="Google Shape;647;p40"/>
          <p:cNvSpPr/>
          <p:nvPr/>
        </p:nvSpPr>
        <p:spPr>
          <a:xfrm>
            <a:off x="180000" y="180000"/>
            <a:ext cx="11832840" cy="6497640"/>
          </a:xfrm>
          <a:prstGeom prst="rect">
            <a:avLst/>
          </a:prstGeom>
          <a:solidFill>
            <a:schemeClr val="lt2"/>
          </a:solidFill>
          <a:ln w="0">
            <a:noFill/>
          </a:ln>
        </p:spPr>
        <p:style>
          <a:lnRef idx="0"/>
          <a:fillRef idx="0"/>
          <a:effectRef idx="0"/>
          <a:fontRef idx="minor"/>
        </p:style>
      </p:sp>
      <p:sp>
        <p:nvSpPr>
          <p:cNvPr id="298" name="PlaceHolder 1"/>
          <p:cNvSpPr>
            <a:spLocks noGrp="1"/>
          </p:cNvSpPr>
          <p:nvPr>
            <p:ph type="title"/>
          </p:nvPr>
        </p:nvSpPr>
        <p:spPr>
          <a:xfrm>
            <a:off x="540000" y="507960"/>
            <a:ext cx="10259640" cy="809640"/>
          </a:xfrm>
          <a:prstGeom prst="rect">
            <a:avLst/>
          </a:prstGeom>
        </p:spPr>
        <p:txBody>
          <a:bodyPr lIns="0" rIns="0" tIns="0" bIns="0">
            <a:noAutofit/>
          </a:bodyPr>
          <a:p>
            <a:r>
              <a:rPr b="0" lang="de-DE" sz="2400" spc="-1" strike="noStrike">
                <a:solidFill>
                  <a:srgbClr val="000000"/>
                </a:solidFill>
                <a:latin typeface="Spartan"/>
              </a:rPr>
              <a:t>Format des Titeltextes durch Klicken bearbeiten</a:t>
            </a:r>
            <a:endParaRPr b="0" lang="de-DE" sz="2400" spc="-1" strike="noStrike">
              <a:solidFill>
                <a:srgbClr val="000000"/>
              </a:solidFill>
              <a:latin typeface="Spartan"/>
            </a:endParaRPr>
          </a:p>
        </p:txBody>
      </p:sp>
      <p:sp>
        <p:nvSpPr>
          <p:cNvPr id="299" name="PlaceHolder 2"/>
          <p:cNvSpPr>
            <a:spLocks noGrp="1"/>
          </p:cNvSpPr>
          <p:nvPr>
            <p:ph type="sldNum"/>
          </p:nvPr>
        </p:nvSpPr>
        <p:spPr>
          <a:xfrm>
            <a:off x="10571400" y="6307920"/>
            <a:ext cx="1080000" cy="143640"/>
          </a:xfrm>
          <a:prstGeom prst="rect">
            <a:avLst/>
          </a:prstGeom>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1B609D1A-38BA-4502-AE15-E5DBBF98C5F3}" type="slidenum">
              <a:rPr b="0" lang="de-DE" sz="800" spc="-1" strike="noStrike">
                <a:solidFill>
                  <a:srgbClr val="000000"/>
                </a:solidFill>
                <a:latin typeface="Spartan"/>
                <a:ea typeface="Spartan"/>
              </a:rPr>
              <a:t>&lt;Foliennummer&gt;</a:t>
            </a:fld>
            <a:endParaRPr b="0" lang="de-DE" sz="800" spc="-1" strike="noStrike">
              <a:latin typeface="Times New Roman"/>
            </a:endParaRPr>
          </a:p>
        </p:txBody>
      </p:sp>
      <p:grpSp>
        <p:nvGrpSpPr>
          <p:cNvPr id="300" name="Google Shape;650;p40"/>
          <p:cNvGrpSpPr/>
          <p:nvPr/>
        </p:nvGrpSpPr>
        <p:grpSpPr>
          <a:xfrm>
            <a:off x="11113200" y="540000"/>
            <a:ext cx="539640" cy="773280"/>
            <a:chOff x="11113200" y="540000"/>
            <a:chExt cx="539640" cy="773280"/>
          </a:xfrm>
        </p:grpSpPr>
        <p:sp>
          <p:nvSpPr>
            <p:cNvPr id="301" name="Google Shape;651;p40"/>
            <p:cNvSpPr/>
            <p:nvPr/>
          </p:nvSpPr>
          <p:spPr>
            <a:xfrm>
              <a:off x="11189880" y="610920"/>
              <a:ext cx="386640" cy="414720"/>
            </a:xfrm>
            <a:custGeom>
              <a:avLst/>
              <a:gdLst/>
              <a:ahLst/>
              <a:rect l="l" t="t" r="r" b="b"/>
              <a:pathLst>
                <a:path w="967101" h="1037417">
                  <a:moveTo>
                    <a:pt x="938670" y="1037417"/>
                  </a:moveTo>
                  <a:lnTo>
                    <a:pt x="28432" y="1037417"/>
                  </a:lnTo>
                  <a:cubicBezTo>
                    <a:pt x="12735" y="1037417"/>
                    <a:pt x="0" y="1024745"/>
                    <a:pt x="0" y="1009103"/>
                  </a:cubicBezTo>
                  <a:lnTo>
                    <a:pt x="0" y="28314"/>
                  </a:lnTo>
                  <a:cubicBezTo>
                    <a:pt x="0" y="12682"/>
                    <a:pt x="12725" y="0"/>
                    <a:pt x="28432" y="0"/>
                  </a:cubicBezTo>
                  <a:lnTo>
                    <a:pt x="938670" y="0"/>
                  </a:lnTo>
                  <a:cubicBezTo>
                    <a:pt x="954367" y="0"/>
                    <a:pt x="967102" y="12673"/>
                    <a:pt x="967102" y="28314"/>
                  </a:cubicBezTo>
                  <a:lnTo>
                    <a:pt x="967102" y="1009103"/>
                  </a:lnTo>
                  <a:cubicBezTo>
                    <a:pt x="967092" y="1024745"/>
                    <a:pt x="954367" y="1037417"/>
                    <a:pt x="938670" y="1037417"/>
                  </a:cubicBezTo>
                  <a:close/>
                </a:path>
              </a:pathLst>
            </a:custGeom>
            <a:solidFill>
              <a:srgbClr val="ffffff"/>
            </a:solidFill>
            <a:ln w="0">
              <a:noFill/>
            </a:ln>
          </p:spPr>
          <p:style>
            <a:lnRef idx="0"/>
            <a:fillRef idx="0"/>
            <a:effectRef idx="0"/>
            <a:fontRef idx="minor"/>
          </p:style>
        </p:sp>
        <p:sp>
          <p:nvSpPr>
            <p:cNvPr id="302" name="Google Shape;652;p40"/>
            <p:cNvSpPr/>
            <p:nvPr/>
          </p:nvSpPr>
          <p:spPr>
            <a:xfrm>
              <a:off x="11113200" y="540000"/>
              <a:ext cx="539640" cy="537480"/>
            </a:xfrm>
            <a:custGeom>
              <a:avLst/>
              <a:gdLst/>
              <a:ahLst/>
              <a:rect l="l" t="t" r="r" b="b"/>
              <a:pathLst>
                <a:path w="1349997" h="1344395">
                  <a:moveTo>
                    <a:pt x="850964" y="787020"/>
                  </a:moveTo>
                  <a:cubicBezTo>
                    <a:pt x="899512" y="738520"/>
                    <a:pt x="923715" y="680640"/>
                    <a:pt x="923715" y="613464"/>
                  </a:cubicBezTo>
                  <a:cubicBezTo>
                    <a:pt x="923715" y="545586"/>
                    <a:pt x="899512" y="487269"/>
                    <a:pt x="850964" y="438703"/>
                  </a:cubicBezTo>
                  <a:cubicBezTo>
                    <a:pt x="802548" y="390109"/>
                    <a:pt x="744064" y="365855"/>
                    <a:pt x="675608" y="365855"/>
                  </a:cubicBezTo>
                  <a:cubicBezTo>
                    <a:pt x="607152" y="365855"/>
                    <a:pt x="548526" y="390109"/>
                    <a:pt x="499577" y="438703"/>
                  </a:cubicBezTo>
                  <a:cubicBezTo>
                    <a:pt x="450761" y="487269"/>
                    <a:pt x="426272" y="545586"/>
                    <a:pt x="426272" y="613464"/>
                  </a:cubicBezTo>
                  <a:cubicBezTo>
                    <a:pt x="426272" y="680640"/>
                    <a:pt x="450761" y="738520"/>
                    <a:pt x="499577" y="787020"/>
                  </a:cubicBezTo>
                  <a:cubicBezTo>
                    <a:pt x="548526" y="835481"/>
                    <a:pt x="607152" y="859840"/>
                    <a:pt x="675608" y="859840"/>
                  </a:cubicBezTo>
                  <a:cubicBezTo>
                    <a:pt x="744064" y="859840"/>
                    <a:pt x="802548" y="835490"/>
                    <a:pt x="850964" y="787020"/>
                  </a:cubicBezTo>
                  <a:moveTo>
                    <a:pt x="1079706" y="612800"/>
                  </a:moveTo>
                  <a:cubicBezTo>
                    <a:pt x="1079706" y="708527"/>
                    <a:pt x="1049055" y="793745"/>
                    <a:pt x="987733" y="868405"/>
                  </a:cubicBezTo>
                  <a:cubicBezTo>
                    <a:pt x="926411" y="943255"/>
                    <a:pt x="848135" y="989999"/>
                    <a:pt x="752923" y="1008496"/>
                  </a:cubicBezTo>
                  <a:lnTo>
                    <a:pt x="752923" y="1157238"/>
                  </a:lnTo>
                  <a:lnTo>
                    <a:pt x="596932" y="1157238"/>
                  </a:lnTo>
                  <a:lnTo>
                    <a:pt x="596932" y="1008496"/>
                  </a:lnTo>
                  <a:cubicBezTo>
                    <a:pt x="501863" y="990009"/>
                    <a:pt x="423586" y="943255"/>
                    <a:pt x="362274" y="868405"/>
                  </a:cubicBezTo>
                  <a:cubicBezTo>
                    <a:pt x="300952" y="793735"/>
                    <a:pt x="270291" y="708527"/>
                    <a:pt x="270291" y="612800"/>
                  </a:cubicBezTo>
                  <a:cubicBezTo>
                    <a:pt x="270291" y="501241"/>
                    <a:pt x="309848" y="406178"/>
                    <a:pt x="388915" y="327296"/>
                  </a:cubicBezTo>
                  <a:cubicBezTo>
                    <a:pt x="468116" y="248548"/>
                    <a:pt x="563585" y="209155"/>
                    <a:pt x="675608" y="209155"/>
                  </a:cubicBezTo>
                  <a:cubicBezTo>
                    <a:pt x="786813" y="209155"/>
                    <a:pt x="881872" y="248548"/>
                    <a:pt x="961092" y="327296"/>
                  </a:cubicBezTo>
                  <a:cubicBezTo>
                    <a:pt x="1040149" y="406178"/>
                    <a:pt x="1079706" y="501241"/>
                    <a:pt x="1079706" y="612800"/>
                  </a:cubicBezTo>
                  <a:moveTo>
                    <a:pt x="1349997" y="1196840"/>
                  </a:moveTo>
                  <a:lnTo>
                    <a:pt x="1349997" y="147556"/>
                  </a:lnTo>
                  <a:cubicBezTo>
                    <a:pt x="1349997" y="66057"/>
                    <a:pt x="1283665" y="0"/>
                    <a:pt x="1201827" y="0"/>
                  </a:cubicBezTo>
                  <a:lnTo>
                    <a:pt x="148171" y="0"/>
                  </a:lnTo>
                  <a:cubicBezTo>
                    <a:pt x="66332" y="0"/>
                    <a:pt x="0" y="66057"/>
                    <a:pt x="0" y="147556"/>
                  </a:cubicBezTo>
                  <a:lnTo>
                    <a:pt x="0" y="1196840"/>
                  </a:lnTo>
                  <a:cubicBezTo>
                    <a:pt x="0" y="1278320"/>
                    <a:pt x="66332" y="1344396"/>
                    <a:pt x="148171" y="1344396"/>
                  </a:cubicBezTo>
                  <a:lnTo>
                    <a:pt x="1201836" y="1344396"/>
                  </a:lnTo>
                  <a:cubicBezTo>
                    <a:pt x="1283665" y="1344396"/>
                    <a:pt x="1349997" y="1278329"/>
                    <a:pt x="1349997" y="1196840"/>
                  </a:cubicBezTo>
                </a:path>
              </a:pathLst>
            </a:custGeom>
            <a:gradFill rotWithShape="0">
              <a:gsLst>
                <a:gs pos="0">
                  <a:srgbClr val="502163"/>
                </a:gs>
                <a:gs pos="100000">
                  <a:srgbClr val="a61680"/>
                </a:gs>
              </a:gsLst>
              <a:lin ang="2700000"/>
            </a:gradFill>
            <a:ln w="0">
              <a:noFill/>
            </a:ln>
          </p:spPr>
          <p:style>
            <a:lnRef idx="0"/>
            <a:fillRef idx="0"/>
            <a:effectRef idx="0"/>
            <a:fontRef idx="minor"/>
          </p:style>
        </p:sp>
        <p:grpSp>
          <p:nvGrpSpPr>
            <p:cNvPr id="303" name="Google Shape;653;p40"/>
            <p:cNvGrpSpPr/>
            <p:nvPr/>
          </p:nvGrpSpPr>
          <p:grpSpPr>
            <a:xfrm>
              <a:off x="11113200" y="1204200"/>
              <a:ext cx="539640" cy="109080"/>
              <a:chOff x="11113200" y="1204200"/>
              <a:chExt cx="539640" cy="109080"/>
            </a:xfrm>
          </p:grpSpPr>
          <p:grpSp>
            <p:nvGrpSpPr>
              <p:cNvPr id="304" name="Google Shape;654;p40"/>
              <p:cNvGrpSpPr/>
              <p:nvPr/>
            </p:nvGrpSpPr>
            <p:grpSpPr>
              <a:xfrm>
                <a:off x="11113200" y="1216800"/>
                <a:ext cx="539640" cy="96480"/>
                <a:chOff x="11113200" y="1216800"/>
                <a:chExt cx="539640" cy="96480"/>
              </a:xfrm>
            </p:grpSpPr>
            <p:sp>
              <p:nvSpPr>
                <p:cNvPr id="305" name="Google Shape;655;p40"/>
                <p:cNvSpPr/>
                <p:nvPr/>
              </p:nvSpPr>
              <p:spPr>
                <a:xfrm>
                  <a:off x="1120032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66" y="117146"/>
                      </a:moveTo>
                      <a:lnTo>
                        <a:pt x="122139" y="117146"/>
                      </a:lnTo>
                      <a:lnTo>
                        <a:pt x="97546" y="54191"/>
                      </a:lnTo>
                      <a:lnTo>
                        <a:pt x="73066" y="117146"/>
                      </a:lnTo>
                      <a:close/>
                    </a:path>
                  </a:pathLst>
                </a:custGeom>
                <a:solidFill>
                  <a:srgbClr val="000000"/>
                </a:solidFill>
                <a:ln w="0">
                  <a:noFill/>
                </a:ln>
              </p:spPr>
              <p:style>
                <a:lnRef idx="0"/>
                <a:fillRef idx="0"/>
                <a:effectRef idx="0"/>
                <a:fontRef idx="minor"/>
              </p:style>
            </p:sp>
            <p:sp>
              <p:nvSpPr>
                <p:cNvPr id="306" name="Google Shape;656;p40"/>
                <p:cNvSpPr/>
                <p:nvPr/>
              </p:nvSpPr>
              <p:spPr>
                <a:xfrm>
                  <a:off x="11333880" y="1219320"/>
                  <a:ext cx="108720" cy="77760"/>
                </a:xfrm>
                <a:custGeom>
                  <a:avLst/>
                  <a:gdLst/>
                  <a:ahLst/>
                  <a:rect l="l" t="t" r="r" b="b"/>
                  <a:pathLst>
                    <a:path w="272557" h="195230">
                      <a:moveTo>
                        <a:pt x="56321" y="195230"/>
                      </a:moveTo>
                      <a:lnTo>
                        <a:pt x="0" y="0"/>
                      </a:lnTo>
                      <a:lnTo>
                        <a:pt x="44796" y="0"/>
                      </a:lnTo>
                      <a:lnTo>
                        <a:pt x="80791" y="140328"/>
                      </a:lnTo>
                      <a:lnTo>
                        <a:pt x="121187" y="0"/>
                      </a:lnTo>
                      <a:lnTo>
                        <a:pt x="151362" y="0"/>
                      </a:lnTo>
                      <a:lnTo>
                        <a:pt x="191881" y="140328"/>
                      </a:lnTo>
                      <a:lnTo>
                        <a:pt x="227876" y="0"/>
                      </a:lnTo>
                      <a:lnTo>
                        <a:pt x="272558" y="0"/>
                      </a:lnTo>
                      <a:lnTo>
                        <a:pt x="216237" y="195230"/>
                      </a:lnTo>
                      <a:lnTo>
                        <a:pt x="171440" y="195230"/>
                      </a:lnTo>
                      <a:lnTo>
                        <a:pt x="136274" y="77269"/>
                      </a:lnTo>
                      <a:lnTo>
                        <a:pt x="101108" y="195230"/>
                      </a:lnTo>
                      <a:lnTo>
                        <a:pt x="56321" y="195230"/>
                      </a:lnTo>
                      <a:close/>
                    </a:path>
                  </a:pathLst>
                </a:custGeom>
                <a:solidFill>
                  <a:srgbClr val="000000"/>
                </a:solidFill>
                <a:ln w="0">
                  <a:noFill/>
                </a:ln>
              </p:spPr>
              <p:style>
                <a:lnRef idx="0"/>
                <a:fillRef idx="0"/>
                <a:effectRef idx="0"/>
                <a:fontRef idx="minor"/>
              </p:style>
            </p:sp>
            <p:sp>
              <p:nvSpPr>
                <p:cNvPr id="307" name="Google Shape;657;p40"/>
                <p:cNvSpPr/>
                <p:nvPr/>
              </p:nvSpPr>
              <p:spPr>
                <a:xfrm>
                  <a:off x="1144620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76" y="117146"/>
                      </a:moveTo>
                      <a:lnTo>
                        <a:pt x="122149" y="117146"/>
                      </a:lnTo>
                      <a:lnTo>
                        <a:pt x="97555" y="54191"/>
                      </a:lnTo>
                      <a:lnTo>
                        <a:pt x="73076" y="117146"/>
                      </a:lnTo>
                      <a:close/>
                    </a:path>
                  </a:pathLst>
                </a:custGeom>
                <a:solidFill>
                  <a:srgbClr val="000000"/>
                </a:solidFill>
                <a:ln w="0">
                  <a:noFill/>
                </a:ln>
              </p:spPr>
              <p:style>
                <a:lnRef idx="0"/>
                <a:fillRef idx="0"/>
                <a:effectRef idx="0"/>
                <a:fontRef idx="minor"/>
              </p:style>
            </p:sp>
            <p:sp>
              <p:nvSpPr>
                <p:cNvPr id="308" name="Google Shape;658;p40"/>
                <p:cNvSpPr/>
                <p:nvPr/>
              </p:nvSpPr>
              <p:spPr>
                <a:xfrm>
                  <a:off x="11536200" y="1219320"/>
                  <a:ext cx="61920" cy="77760"/>
                </a:xfrm>
                <a:custGeom>
                  <a:avLst/>
                  <a:gdLst/>
                  <a:ahLst/>
                  <a:rect l="l" t="t" r="r" b="b"/>
                  <a:pathLst>
                    <a:path w="155266" h="195230">
                      <a:moveTo>
                        <a:pt x="0" y="195230"/>
                      </a:moveTo>
                      <a:lnTo>
                        <a:pt x="0" y="0"/>
                      </a:lnTo>
                      <a:lnTo>
                        <a:pt x="68075" y="0"/>
                      </a:lnTo>
                      <a:cubicBezTo>
                        <a:pt x="81544" y="0"/>
                        <a:pt x="93221" y="2352"/>
                        <a:pt x="103127" y="7038"/>
                      </a:cubicBezTo>
                      <a:cubicBezTo>
                        <a:pt x="113024" y="11734"/>
                        <a:pt x="120691" y="18516"/>
                        <a:pt x="126111" y="27385"/>
                      </a:cubicBezTo>
                      <a:cubicBezTo>
                        <a:pt x="131531" y="36263"/>
                        <a:pt x="134245" y="46925"/>
                        <a:pt x="134245" y="59389"/>
                      </a:cubicBezTo>
                      <a:cubicBezTo>
                        <a:pt x="134245" y="69092"/>
                        <a:pt x="132540" y="77847"/>
                        <a:pt x="129140" y="85654"/>
                      </a:cubicBezTo>
                      <a:cubicBezTo>
                        <a:pt x="125730" y="93470"/>
                        <a:pt x="120834" y="100110"/>
                        <a:pt x="114462" y="105592"/>
                      </a:cubicBezTo>
                      <a:cubicBezTo>
                        <a:pt x="108090" y="111075"/>
                        <a:pt x="100346" y="115116"/>
                        <a:pt x="91230" y="117715"/>
                      </a:cubicBezTo>
                      <a:lnTo>
                        <a:pt x="155267" y="195221"/>
                      </a:lnTo>
                      <a:lnTo>
                        <a:pt x="104175" y="195221"/>
                      </a:lnTo>
                      <a:lnTo>
                        <a:pt x="48101" y="122458"/>
                      </a:lnTo>
                      <a:lnTo>
                        <a:pt x="40138" y="122458"/>
                      </a:lnTo>
                      <a:lnTo>
                        <a:pt x="40138" y="195221"/>
                      </a:lnTo>
                      <a:lnTo>
                        <a:pt x="0" y="195221"/>
                      </a:lnTo>
                      <a:close/>
                      <a:moveTo>
                        <a:pt x="40167" y="89097"/>
                      </a:moveTo>
                      <a:lnTo>
                        <a:pt x="55493" y="89097"/>
                      </a:lnTo>
                      <a:cubicBezTo>
                        <a:pt x="63256" y="89097"/>
                        <a:pt x="69866" y="87968"/>
                        <a:pt x="75333" y="85720"/>
                      </a:cubicBezTo>
                      <a:cubicBezTo>
                        <a:pt x="80791" y="83463"/>
                        <a:pt x="84953" y="80200"/>
                        <a:pt x="87801" y="75903"/>
                      </a:cubicBezTo>
                      <a:cubicBezTo>
                        <a:pt x="90649" y="71606"/>
                        <a:pt x="92078" y="66455"/>
                        <a:pt x="92078" y="60461"/>
                      </a:cubicBezTo>
                      <a:cubicBezTo>
                        <a:pt x="92078" y="51392"/>
                        <a:pt x="88906" y="44383"/>
                        <a:pt x="82572" y="39450"/>
                      </a:cubicBezTo>
                      <a:cubicBezTo>
                        <a:pt x="76238" y="34527"/>
                        <a:pt x="67208" y="32051"/>
                        <a:pt x="55483" y="32051"/>
                      </a:cubicBezTo>
                      <a:lnTo>
                        <a:pt x="40157" y="32051"/>
                      </a:lnTo>
                      <a:lnTo>
                        <a:pt x="40157" y="89097"/>
                      </a:lnTo>
                      <a:close/>
                    </a:path>
                  </a:pathLst>
                </a:custGeom>
                <a:solidFill>
                  <a:srgbClr val="000000"/>
                </a:solidFill>
                <a:ln w="0">
                  <a:noFill/>
                </a:ln>
              </p:spPr>
              <p:style>
                <a:lnRef idx="0"/>
                <a:fillRef idx="0"/>
                <a:effectRef idx="0"/>
                <a:fontRef idx="minor"/>
              </p:style>
            </p:sp>
            <p:sp>
              <p:nvSpPr>
                <p:cNvPr id="309" name="Google Shape;659;p40"/>
                <p:cNvSpPr/>
                <p:nvPr/>
              </p:nvSpPr>
              <p:spPr>
                <a:xfrm>
                  <a:off x="11609280" y="1219320"/>
                  <a:ext cx="43560" cy="77760"/>
                </a:xfrm>
                <a:custGeom>
                  <a:avLst/>
                  <a:gdLst/>
                  <a:ahLst/>
                  <a:rect l="l" t="t" r="r" b="b"/>
                  <a:pathLst>
                    <a:path w="109785" h="195239">
                      <a:moveTo>
                        <a:pt x="0" y="195230"/>
                      </a:moveTo>
                      <a:lnTo>
                        <a:pt x="0" y="0"/>
                      </a:lnTo>
                      <a:lnTo>
                        <a:pt x="109785" y="0"/>
                      </a:lnTo>
                      <a:lnTo>
                        <a:pt x="109785" y="35144"/>
                      </a:lnTo>
                      <a:lnTo>
                        <a:pt x="40157" y="35144"/>
                      </a:lnTo>
                      <a:lnTo>
                        <a:pt x="40157" y="79877"/>
                      </a:lnTo>
                      <a:lnTo>
                        <a:pt x="106928" y="79877"/>
                      </a:lnTo>
                      <a:lnTo>
                        <a:pt x="106928" y="114898"/>
                      </a:lnTo>
                      <a:lnTo>
                        <a:pt x="40157" y="114898"/>
                      </a:lnTo>
                      <a:lnTo>
                        <a:pt x="40157" y="160096"/>
                      </a:lnTo>
                      <a:lnTo>
                        <a:pt x="109785" y="160096"/>
                      </a:lnTo>
                      <a:lnTo>
                        <a:pt x="109785" y="195240"/>
                      </a:lnTo>
                      <a:lnTo>
                        <a:pt x="0" y="195240"/>
                      </a:lnTo>
                      <a:close/>
                    </a:path>
                  </a:pathLst>
                </a:custGeom>
                <a:solidFill>
                  <a:srgbClr val="000000"/>
                </a:solidFill>
                <a:ln w="0">
                  <a:noFill/>
                </a:ln>
              </p:spPr>
              <p:style>
                <a:lnRef idx="0"/>
                <a:fillRef idx="0"/>
                <a:effectRef idx="0"/>
                <a:fontRef idx="minor"/>
              </p:style>
            </p:sp>
            <p:sp>
              <p:nvSpPr>
                <p:cNvPr id="310" name="Google Shape;660;p40"/>
                <p:cNvSpPr/>
                <p:nvPr/>
              </p:nvSpPr>
              <p:spPr>
                <a:xfrm>
                  <a:off x="11113200" y="1216800"/>
                  <a:ext cx="82440" cy="96480"/>
                </a:xfrm>
                <a:custGeom>
                  <a:avLst/>
                  <a:gdLst/>
                  <a:ahLst/>
                  <a:rect l="l" t="t" r="r" b="b"/>
                  <a:pathLst>
                    <a:path w="207159" h="241680">
                      <a:moveTo>
                        <a:pt x="176794" y="30145"/>
                      </a:moveTo>
                      <a:cubicBezTo>
                        <a:pt x="156620" y="10140"/>
                        <a:pt x="132036" y="0"/>
                        <a:pt x="103737" y="0"/>
                      </a:cubicBezTo>
                      <a:cubicBezTo>
                        <a:pt x="75228" y="0"/>
                        <a:pt x="50549" y="10140"/>
                        <a:pt x="30366" y="30154"/>
                      </a:cubicBezTo>
                      <a:cubicBezTo>
                        <a:pt x="10211" y="50188"/>
                        <a:pt x="0" y="74708"/>
                        <a:pt x="0" y="103012"/>
                      </a:cubicBezTo>
                      <a:cubicBezTo>
                        <a:pt x="0" y="127333"/>
                        <a:pt x="7925" y="149273"/>
                        <a:pt x="23546" y="168253"/>
                      </a:cubicBezTo>
                      <a:cubicBezTo>
                        <a:pt x="39033" y="187111"/>
                        <a:pt x="59017" y="199091"/>
                        <a:pt x="82953" y="203871"/>
                      </a:cubicBezTo>
                      <a:lnTo>
                        <a:pt x="82953" y="241680"/>
                      </a:lnTo>
                      <a:lnTo>
                        <a:pt x="124168" y="241680"/>
                      </a:lnTo>
                      <a:lnTo>
                        <a:pt x="124168" y="203871"/>
                      </a:lnTo>
                      <a:cubicBezTo>
                        <a:pt x="148123" y="199091"/>
                        <a:pt x="168116" y="187120"/>
                        <a:pt x="183613" y="168253"/>
                      </a:cubicBezTo>
                      <a:cubicBezTo>
                        <a:pt x="199234" y="149282"/>
                        <a:pt x="207159" y="127333"/>
                        <a:pt x="207159" y="103012"/>
                      </a:cubicBezTo>
                      <a:cubicBezTo>
                        <a:pt x="207159" y="74708"/>
                        <a:pt x="196939" y="50188"/>
                        <a:pt x="176794" y="30145"/>
                      </a:cubicBezTo>
                      <a:close/>
                      <a:moveTo>
                        <a:pt x="165935" y="103183"/>
                      </a:moveTo>
                      <a:cubicBezTo>
                        <a:pt x="165935" y="119915"/>
                        <a:pt x="159801" y="134504"/>
                        <a:pt x="147695" y="146570"/>
                      </a:cubicBezTo>
                      <a:cubicBezTo>
                        <a:pt x="135588" y="158635"/>
                        <a:pt x="120796" y="164772"/>
                        <a:pt x="103727" y="164772"/>
                      </a:cubicBezTo>
                      <a:cubicBezTo>
                        <a:pt x="86678" y="164772"/>
                        <a:pt x="71828" y="158645"/>
                        <a:pt x="59598" y="146570"/>
                      </a:cubicBezTo>
                      <a:cubicBezTo>
                        <a:pt x="47396" y="134485"/>
                        <a:pt x="41215" y="119887"/>
                        <a:pt x="41215" y="103192"/>
                      </a:cubicBezTo>
                      <a:cubicBezTo>
                        <a:pt x="41215" y="86308"/>
                        <a:pt x="47396" y="71606"/>
                        <a:pt x="59598" y="59512"/>
                      </a:cubicBezTo>
                      <a:cubicBezTo>
                        <a:pt x="71809" y="47418"/>
                        <a:pt x="86658" y="41290"/>
                        <a:pt x="103727" y="41290"/>
                      </a:cubicBezTo>
                      <a:cubicBezTo>
                        <a:pt x="120825" y="41290"/>
                        <a:pt x="135617" y="47418"/>
                        <a:pt x="147695" y="59502"/>
                      </a:cubicBezTo>
                      <a:cubicBezTo>
                        <a:pt x="159801" y="71568"/>
                        <a:pt x="165935" y="86270"/>
                        <a:pt x="165935" y="103183"/>
                      </a:cubicBezTo>
                      <a:close/>
                    </a:path>
                  </a:pathLst>
                </a:custGeom>
                <a:solidFill>
                  <a:srgbClr val="000000"/>
                </a:solidFill>
                <a:ln w="0">
                  <a:noFill/>
                </a:ln>
              </p:spPr>
              <p:style>
                <a:lnRef idx="0"/>
                <a:fillRef idx="0"/>
                <a:effectRef idx="0"/>
                <a:fontRef idx="minor"/>
              </p:style>
            </p:sp>
          </p:grpSp>
          <p:sp>
            <p:nvSpPr>
              <p:cNvPr id="311" name="Google Shape;661;p40"/>
              <p:cNvSpPr/>
              <p:nvPr/>
            </p:nvSpPr>
            <p:spPr>
              <a:xfrm>
                <a:off x="11298960" y="1204200"/>
                <a:ext cx="14040" cy="109080"/>
              </a:xfrm>
              <a:custGeom>
                <a:avLst/>
                <a:gdLst/>
                <a:ahLst/>
                <a:rect l="l" t="t" r="r" b="b"/>
                <a:pathLst>
                  <a:path w="36004" h="273712">
                    <a:moveTo>
                      <a:pt x="0" y="0"/>
                    </a:moveTo>
                    <a:lnTo>
                      <a:pt x="36004" y="0"/>
                    </a:lnTo>
                    <a:lnTo>
                      <a:pt x="36004" y="273713"/>
                    </a:lnTo>
                    <a:lnTo>
                      <a:pt x="0" y="273713"/>
                    </a:lnTo>
                    <a:close/>
                  </a:path>
                </a:pathLst>
              </a:custGeom>
              <a:solidFill>
                <a:srgbClr val="000000"/>
              </a:solidFill>
              <a:ln w="0">
                <a:noFill/>
              </a:ln>
            </p:spPr>
            <p:style>
              <a:lnRef idx="0"/>
              <a:fillRef idx="0"/>
              <a:effectRef idx="0"/>
              <a:fontRef idx="minor"/>
            </p:style>
          </p:sp>
        </p:grpSp>
      </p:grpSp>
      <p:sp>
        <p:nvSpPr>
          <p:cNvPr id="312" name="PlaceHolder 3"/>
          <p:cNvSpPr>
            <a:spLocks noGrp="1"/>
          </p:cNvSpPr>
          <p:nvPr>
            <p:ph type="body"/>
          </p:nvPr>
        </p:nvSpPr>
        <p:spPr>
          <a:xfrm>
            <a:off x="540000" y="1745280"/>
            <a:ext cx="11112840" cy="4103640"/>
          </a:xfrm>
          <a:prstGeom prst="rect">
            <a:avLst/>
          </a:prstGeom>
        </p:spPr>
        <p:txBody>
          <a:bodyPr lIns="0" rIns="0" tIns="0" bIns="0">
            <a:noAutofit/>
          </a:bodyPr>
          <a:p>
            <a:pPr marL="432000" indent="-324000">
              <a:spcBef>
                <a:spcPts val="1417"/>
              </a:spcBef>
              <a:buClr>
                <a:srgbClr val="000000"/>
              </a:buClr>
              <a:buSzPct val="45000"/>
              <a:buFont typeface="Wingdings" charset="2"/>
              <a:buChar char=""/>
            </a:pPr>
            <a:r>
              <a:rPr b="0" lang="de-DE" sz="1600" spc="-1" strike="noStrike">
                <a:solidFill>
                  <a:srgbClr val="000000"/>
                </a:solidFill>
                <a:latin typeface="Spartan"/>
              </a:rPr>
              <a:t>Format des Gliederungstextes durch Klicken bearbeiten</a:t>
            </a:r>
            <a:endParaRPr b="0" lang="de-DE" sz="1600" spc="-1" strike="noStrike">
              <a:solidFill>
                <a:srgbClr val="000000"/>
              </a:solidFill>
              <a:latin typeface="Spartan"/>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Spartan"/>
              </a:rPr>
              <a:t>Zweite Gliederungsebene</a:t>
            </a:r>
            <a:endParaRPr b="0" lang="de-DE" sz="1600" spc="-1" strike="noStrike">
              <a:solidFill>
                <a:srgbClr val="000000"/>
              </a:solidFill>
              <a:latin typeface="Spartan"/>
            </a:endParaRPr>
          </a:p>
          <a:p>
            <a:pPr lvl="2" marL="1296000" indent="-288000">
              <a:spcBef>
                <a:spcPts val="850"/>
              </a:spcBef>
              <a:buClr>
                <a:srgbClr val="000000"/>
              </a:buClr>
              <a:buSzPct val="45000"/>
              <a:buFont typeface="Wingdings" charset="2"/>
              <a:buChar char=""/>
            </a:pPr>
            <a:r>
              <a:rPr b="0" lang="de-DE" sz="1600" spc="-1" strike="noStrike">
                <a:solidFill>
                  <a:srgbClr val="000000"/>
                </a:solidFill>
                <a:latin typeface="Spartan"/>
              </a:rPr>
              <a:t>Dritte Gliederungsebene</a:t>
            </a:r>
            <a:endParaRPr b="0" lang="de-DE" sz="1600" spc="-1" strike="noStrike">
              <a:solidFill>
                <a:srgbClr val="000000"/>
              </a:solidFill>
              <a:latin typeface="Spartan"/>
            </a:endParaRPr>
          </a:p>
          <a:p>
            <a:pPr lvl="3" marL="1728000" indent="-216000">
              <a:spcBef>
                <a:spcPts val="567"/>
              </a:spcBef>
              <a:buClr>
                <a:srgbClr val="000000"/>
              </a:buClr>
              <a:buSzPct val="75000"/>
              <a:buFont typeface="Symbol" charset="2"/>
              <a:buChar char=""/>
            </a:pPr>
            <a:r>
              <a:rPr b="0" lang="de-DE" sz="1600" spc="-1" strike="noStrike">
                <a:solidFill>
                  <a:srgbClr val="000000"/>
                </a:solidFill>
                <a:latin typeface="Spartan"/>
              </a:rPr>
              <a:t>Vierte Gliederungsebene</a:t>
            </a:r>
            <a:endParaRPr b="0" lang="de-DE" sz="1600" spc="-1" strike="noStrike">
              <a:solidFill>
                <a:srgbClr val="000000"/>
              </a:solidFill>
              <a:latin typeface="Spartan"/>
            </a:endParaRPr>
          </a:p>
          <a:p>
            <a:pPr lvl="4" marL="2160000" indent="-216000">
              <a:spcBef>
                <a:spcPts val="283"/>
              </a:spcBef>
              <a:buClr>
                <a:srgbClr val="000000"/>
              </a:buClr>
              <a:buSzPct val="45000"/>
              <a:buFont typeface="Wingdings" charset="2"/>
              <a:buChar char=""/>
            </a:pPr>
            <a:r>
              <a:rPr b="0" lang="de-DE" sz="1600" spc="-1" strike="noStrike">
                <a:solidFill>
                  <a:srgbClr val="000000"/>
                </a:solidFill>
                <a:latin typeface="Spartan"/>
              </a:rPr>
              <a:t>Fünfte Gliederungsebene</a:t>
            </a:r>
            <a:endParaRPr b="0" lang="de-DE" sz="1600" spc="-1" strike="noStrike">
              <a:solidFill>
                <a:srgbClr val="000000"/>
              </a:solidFill>
              <a:latin typeface="Spartan"/>
            </a:endParaRPr>
          </a:p>
          <a:p>
            <a:pPr lvl="5" marL="2592000" indent="-216000">
              <a:spcBef>
                <a:spcPts val="283"/>
              </a:spcBef>
              <a:buClr>
                <a:srgbClr val="000000"/>
              </a:buClr>
              <a:buSzPct val="45000"/>
              <a:buFont typeface="Wingdings" charset="2"/>
              <a:buChar char=""/>
            </a:pPr>
            <a:r>
              <a:rPr b="0" lang="de-DE" sz="1600" spc="-1" strike="noStrike">
                <a:solidFill>
                  <a:srgbClr val="000000"/>
                </a:solidFill>
                <a:latin typeface="Spartan"/>
              </a:rPr>
              <a:t>Sechste Gliederungsebene</a:t>
            </a:r>
            <a:endParaRPr b="0" lang="de-DE" sz="1600" spc="-1" strike="noStrike">
              <a:solidFill>
                <a:srgbClr val="000000"/>
              </a:solidFill>
              <a:latin typeface="Spartan"/>
            </a:endParaRPr>
          </a:p>
          <a:p>
            <a:pPr lvl="6" marL="3024000" indent="-216000">
              <a:spcBef>
                <a:spcPts val="283"/>
              </a:spcBef>
              <a:buClr>
                <a:srgbClr val="000000"/>
              </a:buClr>
              <a:buSzPct val="45000"/>
              <a:buFont typeface="Wingdings" charset="2"/>
              <a:buChar char=""/>
            </a:pPr>
            <a:r>
              <a:rPr b="0" lang="de-DE" sz="1600" spc="-1" strike="noStrike">
                <a:solidFill>
                  <a:srgbClr val="000000"/>
                </a:solidFill>
                <a:latin typeface="Spartan"/>
              </a:rPr>
              <a:t>Siebte Gliederungsebene</a:t>
            </a:r>
            <a:endParaRPr b="0" lang="de-DE" sz="1600" spc="-1" strike="noStrike">
              <a:solidFill>
                <a:srgbClr val="000000"/>
              </a:solidFill>
              <a:latin typeface="Spartan"/>
            </a:endParaRPr>
          </a:p>
        </p:txBody>
      </p:sp>
      <p:pic>
        <p:nvPicPr>
          <p:cNvPr id="313" name="" descr=""/>
          <p:cNvPicPr/>
          <p:nvPr/>
        </p:nvPicPr>
        <p:blipFill>
          <a:blip r:embed="rId4"/>
          <a:stretch/>
        </p:blipFill>
        <p:spPr>
          <a:xfrm>
            <a:off x="360" y="0"/>
            <a:ext cx="360" cy="360"/>
          </a:xfrm>
          <a:prstGeom prst="rect">
            <a:avLst/>
          </a:prstGeom>
          <a:ln w="0">
            <a:noFill/>
          </a:ln>
        </p:spPr>
      </p:pic>
      <p:pic>
        <p:nvPicPr>
          <p:cNvPr id="314" name="" descr=""/>
          <p:cNvPicPr/>
          <p:nvPr/>
        </p:nvPicPr>
        <p:blipFill>
          <a:blip r:embed="rId5"/>
          <a:stretch/>
        </p:blipFill>
        <p:spPr>
          <a:xfrm>
            <a:off x="360" y="0"/>
            <a:ext cx="360" cy="3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1" name="" descr=""/>
          <p:cNvPicPr/>
          <p:nvPr/>
        </p:nvPicPr>
        <p:blipFill>
          <a:blip r:embed="rId2"/>
          <a:stretch/>
        </p:blipFill>
        <p:spPr>
          <a:xfrm>
            <a:off x="360" y="0"/>
            <a:ext cx="360" cy="360"/>
          </a:xfrm>
          <a:prstGeom prst="rect">
            <a:avLst/>
          </a:prstGeom>
          <a:ln w="0">
            <a:noFill/>
          </a:ln>
        </p:spPr>
      </p:pic>
      <p:pic>
        <p:nvPicPr>
          <p:cNvPr id="352" name="" descr=""/>
          <p:cNvPicPr/>
          <p:nvPr/>
        </p:nvPicPr>
        <p:blipFill>
          <a:blip r:embed="rId3"/>
          <a:stretch/>
        </p:blipFill>
        <p:spPr>
          <a:xfrm>
            <a:off x="360" y="0"/>
            <a:ext cx="360" cy="360"/>
          </a:xfrm>
          <a:prstGeom prst="rect">
            <a:avLst/>
          </a:prstGeom>
          <a:ln w="0">
            <a:noFill/>
          </a:ln>
        </p:spPr>
      </p:pic>
      <p:sp>
        <p:nvSpPr>
          <p:cNvPr id="353" name="Rechteck 43" hidden="1"/>
          <p:cNvSpPr/>
          <p:nvPr/>
        </p:nvSpPr>
        <p:spPr>
          <a:xfrm>
            <a:off x="180000" y="180000"/>
            <a:ext cx="11832840" cy="649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354" name="Gruppieren 3"/>
          <p:cNvGrpSpPr/>
          <p:nvPr/>
        </p:nvGrpSpPr>
        <p:grpSpPr>
          <a:xfrm>
            <a:off x="11113200" y="540000"/>
            <a:ext cx="539640" cy="773280"/>
            <a:chOff x="11113200" y="540000"/>
            <a:chExt cx="539640" cy="773280"/>
          </a:xfrm>
        </p:grpSpPr>
        <p:sp>
          <p:nvSpPr>
            <p:cNvPr id="355" name="Grafik 9"/>
            <p:cNvSpPr/>
            <p:nvPr/>
          </p:nvSpPr>
          <p:spPr>
            <a:xfrm>
              <a:off x="11189880" y="610920"/>
              <a:ext cx="386640" cy="414720"/>
            </a:xfrm>
            <a:custGeom>
              <a:avLst/>
              <a:gdLst/>
              <a:ahLst/>
              <a:rect l="l" t="t" r="r" b="b"/>
              <a:pathLst>
                <a:path w="351460" h="377013">
                  <a:moveTo>
                    <a:pt x="341128" y="377014"/>
                  </a:moveTo>
                  <a:lnTo>
                    <a:pt x="10333" y="377014"/>
                  </a:lnTo>
                  <a:cubicBezTo>
                    <a:pt x="4628" y="377014"/>
                    <a:pt x="0" y="372409"/>
                    <a:pt x="0" y="366724"/>
                  </a:cubicBezTo>
                  <a:lnTo>
                    <a:pt x="0" y="10290"/>
                  </a:lnTo>
                  <a:cubicBezTo>
                    <a:pt x="0" y="4609"/>
                    <a:pt x="4625" y="0"/>
                    <a:pt x="10333" y="0"/>
                  </a:cubicBezTo>
                  <a:lnTo>
                    <a:pt x="341128" y="0"/>
                  </a:lnTo>
                  <a:cubicBezTo>
                    <a:pt x="346832" y="0"/>
                    <a:pt x="351460" y="4605"/>
                    <a:pt x="351460" y="10290"/>
                  </a:cubicBezTo>
                  <a:lnTo>
                    <a:pt x="351460" y="366724"/>
                  </a:lnTo>
                  <a:cubicBezTo>
                    <a:pt x="351460" y="372409"/>
                    <a:pt x="346836" y="377014"/>
                    <a:pt x="341128" y="377014"/>
                  </a:cubicBezTo>
                  <a:close/>
                </a:path>
              </a:pathLst>
            </a:custGeom>
            <a:solidFill>
              <a:srgbClr val="ffffff"/>
            </a:solidFill>
            <a:ln w="3419">
              <a:noFill/>
            </a:ln>
          </p:spPr>
          <p:style>
            <a:lnRef idx="0"/>
            <a:fillRef idx="0"/>
            <a:effectRef idx="0"/>
            <a:fontRef idx="minor"/>
          </p:style>
        </p:sp>
        <p:sp>
          <p:nvSpPr>
            <p:cNvPr id="356" name="Grafik 9"/>
            <p:cNvSpPr/>
            <p:nvPr/>
          </p:nvSpPr>
          <p:spPr>
            <a:xfrm>
              <a:off x="11113200" y="540000"/>
              <a:ext cx="539640" cy="537480"/>
            </a:xfrm>
            <a:custGeom>
              <a:avLst/>
              <a:gdLst/>
              <a:ahLst/>
              <a:rect l="l" t="t" r="r" b="b"/>
              <a:pathLst>
                <a:path w="490614" h="488574">
                  <a:moveTo>
                    <a:pt x="309257" y="286016"/>
                  </a:moveTo>
                  <a:cubicBezTo>
                    <a:pt x="326901" y="268390"/>
                    <a:pt x="335697" y="247355"/>
                    <a:pt x="335697" y="222943"/>
                  </a:cubicBezTo>
                  <a:cubicBezTo>
                    <a:pt x="335697" y="198275"/>
                    <a:pt x="326901" y="177081"/>
                    <a:pt x="309257" y="159432"/>
                  </a:cubicBezTo>
                  <a:cubicBezTo>
                    <a:pt x="291662" y="141772"/>
                    <a:pt x="270408" y="132958"/>
                    <a:pt x="245530" y="132958"/>
                  </a:cubicBezTo>
                  <a:cubicBezTo>
                    <a:pt x="220652" y="132958"/>
                    <a:pt x="199347" y="141772"/>
                    <a:pt x="181558" y="159432"/>
                  </a:cubicBezTo>
                  <a:cubicBezTo>
                    <a:pt x="163817" y="177081"/>
                    <a:pt x="154918" y="198275"/>
                    <a:pt x="154918" y="222943"/>
                  </a:cubicBezTo>
                  <a:cubicBezTo>
                    <a:pt x="154918" y="247355"/>
                    <a:pt x="163817" y="268390"/>
                    <a:pt x="181558" y="286016"/>
                  </a:cubicBezTo>
                  <a:cubicBezTo>
                    <a:pt x="199347" y="303627"/>
                    <a:pt x="220652" y="312479"/>
                    <a:pt x="245530" y="312479"/>
                  </a:cubicBezTo>
                  <a:cubicBezTo>
                    <a:pt x="270408" y="312479"/>
                    <a:pt x="291662" y="303631"/>
                    <a:pt x="309257" y="286016"/>
                  </a:cubicBezTo>
                  <a:moveTo>
                    <a:pt x="392386" y="222701"/>
                  </a:moveTo>
                  <a:cubicBezTo>
                    <a:pt x="392386" y="257490"/>
                    <a:pt x="381247" y="288460"/>
                    <a:pt x="358962" y="315592"/>
                  </a:cubicBezTo>
                  <a:cubicBezTo>
                    <a:pt x="336676" y="342794"/>
                    <a:pt x="308229" y="359782"/>
                    <a:pt x="273628" y="366504"/>
                  </a:cubicBezTo>
                  <a:lnTo>
                    <a:pt x="273628" y="420559"/>
                  </a:lnTo>
                  <a:lnTo>
                    <a:pt x="216938" y="420559"/>
                  </a:lnTo>
                  <a:lnTo>
                    <a:pt x="216938" y="366504"/>
                  </a:lnTo>
                  <a:cubicBezTo>
                    <a:pt x="182388" y="359785"/>
                    <a:pt x="153942" y="342794"/>
                    <a:pt x="131660" y="315592"/>
                  </a:cubicBezTo>
                  <a:cubicBezTo>
                    <a:pt x="109374" y="288456"/>
                    <a:pt x="98232" y="257490"/>
                    <a:pt x="98232" y="222701"/>
                  </a:cubicBezTo>
                  <a:cubicBezTo>
                    <a:pt x="98232" y="182159"/>
                    <a:pt x="112607" y="147611"/>
                    <a:pt x="141342" y="118945"/>
                  </a:cubicBezTo>
                  <a:cubicBezTo>
                    <a:pt x="170124" y="90326"/>
                    <a:pt x="204819" y="76010"/>
                    <a:pt x="245530" y="76010"/>
                  </a:cubicBezTo>
                  <a:cubicBezTo>
                    <a:pt x="285944" y="76010"/>
                    <a:pt x="320490" y="90326"/>
                    <a:pt x="349280" y="118945"/>
                  </a:cubicBezTo>
                  <a:cubicBezTo>
                    <a:pt x="378010" y="147611"/>
                    <a:pt x="392386" y="182159"/>
                    <a:pt x="392386" y="222701"/>
                  </a:cubicBezTo>
                  <a:moveTo>
                    <a:pt x="490614" y="434951"/>
                  </a:moveTo>
                  <a:lnTo>
                    <a:pt x="490614" y="53624"/>
                  </a:lnTo>
                  <a:cubicBezTo>
                    <a:pt x="490614" y="24006"/>
                    <a:pt x="466508" y="0"/>
                    <a:pt x="436767" y="0"/>
                  </a:cubicBezTo>
                  <a:lnTo>
                    <a:pt x="53848" y="0"/>
                  </a:lnTo>
                  <a:cubicBezTo>
                    <a:pt x="24106" y="0"/>
                    <a:pt x="0" y="24006"/>
                    <a:pt x="0" y="53624"/>
                  </a:cubicBezTo>
                  <a:lnTo>
                    <a:pt x="0" y="434951"/>
                  </a:lnTo>
                  <a:cubicBezTo>
                    <a:pt x="0" y="464562"/>
                    <a:pt x="24106" y="488575"/>
                    <a:pt x="53848" y="488575"/>
                  </a:cubicBezTo>
                  <a:lnTo>
                    <a:pt x="436767" y="488575"/>
                  </a:lnTo>
                  <a:cubicBezTo>
                    <a:pt x="466508" y="488575"/>
                    <a:pt x="490614" y="464565"/>
                    <a:pt x="490614" y="434951"/>
                  </a:cubicBezTo>
                </a:path>
              </a:pathLst>
            </a:custGeom>
            <a:gradFill rotWithShape="0">
              <a:gsLst>
                <a:gs pos="0">
                  <a:srgbClr val="17428c"/>
                </a:gs>
                <a:gs pos="100000">
                  <a:srgbClr val="009ee3"/>
                </a:gs>
              </a:gsLst>
              <a:lin ang="2700000"/>
            </a:gradFill>
            <a:ln w="3419">
              <a:noFill/>
            </a:ln>
          </p:spPr>
          <p:style>
            <a:lnRef idx="0"/>
            <a:fillRef idx="0"/>
            <a:effectRef idx="0"/>
            <a:fontRef idx="minor"/>
          </p:style>
        </p:sp>
        <p:grpSp>
          <p:nvGrpSpPr>
            <p:cNvPr id="357" name="Grafik 9"/>
            <p:cNvGrpSpPr/>
            <p:nvPr/>
          </p:nvGrpSpPr>
          <p:grpSpPr>
            <a:xfrm>
              <a:off x="11113200" y="1204200"/>
              <a:ext cx="539640" cy="109080"/>
              <a:chOff x="11113200" y="1204200"/>
              <a:chExt cx="539640" cy="109080"/>
            </a:xfrm>
          </p:grpSpPr>
          <p:grpSp>
            <p:nvGrpSpPr>
              <p:cNvPr id="358" name="Grafik 9"/>
              <p:cNvGrpSpPr/>
              <p:nvPr/>
            </p:nvGrpSpPr>
            <p:grpSpPr>
              <a:xfrm>
                <a:off x="11113200" y="1216800"/>
                <a:ext cx="539640" cy="96480"/>
                <a:chOff x="11113200" y="1216800"/>
                <a:chExt cx="539640" cy="96480"/>
              </a:xfrm>
            </p:grpSpPr>
            <p:sp>
              <p:nvSpPr>
                <p:cNvPr id="359" name="Grafik 9"/>
                <p:cNvSpPr/>
                <p:nvPr/>
              </p:nvSpPr>
              <p:spPr>
                <a:xfrm>
                  <a:off x="1120032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7" y="42573"/>
                      </a:moveTo>
                      <a:lnTo>
                        <a:pt x="44391" y="42573"/>
                      </a:lnTo>
                      <a:lnTo>
                        <a:pt x="35453" y="19694"/>
                      </a:lnTo>
                      <a:lnTo>
                        <a:pt x="26557" y="42573"/>
                      </a:lnTo>
                      <a:close/>
                    </a:path>
                  </a:pathLst>
                </a:custGeom>
                <a:solidFill>
                  <a:srgbClr val="000000"/>
                </a:solidFill>
                <a:ln w="3419">
                  <a:noFill/>
                </a:ln>
              </p:spPr>
              <p:style>
                <a:lnRef idx="0"/>
                <a:fillRef idx="0"/>
                <a:effectRef idx="0"/>
                <a:fontRef idx="minor"/>
              </p:style>
            </p:sp>
            <p:sp>
              <p:nvSpPr>
                <p:cNvPr id="360" name="Grafik 9"/>
                <p:cNvSpPr/>
                <p:nvPr/>
              </p:nvSpPr>
              <p:spPr>
                <a:xfrm>
                  <a:off x="11333880" y="1219320"/>
                  <a:ext cx="108720" cy="77760"/>
                </a:xfrm>
                <a:custGeom>
                  <a:avLst/>
                  <a:gdLst/>
                  <a:ahLst/>
                  <a:rect l="l" t="t" r="r" b="b"/>
                  <a:pathLst>
                    <a:path w="99051" h="70949">
                      <a:moveTo>
                        <a:pt x="20468" y="70950"/>
                      </a:moveTo>
                      <a:lnTo>
                        <a:pt x="0" y="0"/>
                      </a:lnTo>
                      <a:lnTo>
                        <a:pt x="16280" y="0"/>
                      </a:lnTo>
                      <a:lnTo>
                        <a:pt x="29361" y="50998"/>
                      </a:lnTo>
                      <a:lnTo>
                        <a:pt x="44041" y="0"/>
                      </a:lnTo>
                      <a:lnTo>
                        <a:pt x="55007" y="0"/>
                      </a:lnTo>
                      <a:lnTo>
                        <a:pt x="69733" y="50998"/>
                      </a:lnTo>
                      <a:lnTo>
                        <a:pt x="82814" y="0"/>
                      </a:lnTo>
                      <a:lnTo>
                        <a:pt x="99052" y="0"/>
                      </a:lnTo>
                      <a:lnTo>
                        <a:pt x="78584" y="70950"/>
                      </a:lnTo>
                      <a:lnTo>
                        <a:pt x="62304" y="70950"/>
                      </a:lnTo>
                      <a:lnTo>
                        <a:pt x="49524" y="28081"/>
                      </a:lnTo>
                      <a:lnTo>
                        <a:pt x="36744" y="70950"/>
                      </a:lnTo>
                      <a:lnTo>
                        <a:pt x="20468" y="70950"/>
                      </a:lnTo>
                      <a:close/>
                    </a:path>
                  </a:pathLst>
                </a:custGeom>
                <a:solidFill>
                  <a:srgbClr val="000000"/>
                </a:solidFill>
                <a:ln w="3419">
                  <a:noFill/>
                </a:ln>
              </p:spPr>
              <p:style>
                <a:lnRef idx="0"/>
                <a:fillRef idx="0"/>
                <a:effectRef idx="0"/>
                <a:fontRef idx="minor"/>
              </p:style>
            </p:sp>
            <p:sp>
              <p:nvSpPr>
                <p:cNvPr id="361" name="Grafik 9"/>
                <p:cNvSpPr/>
                <p:nvPr/>
              </p:nvSpPr>
              <p:spPr>
                <a:xfrm>
                  <a:off x="11446200" y="1219320"/>
                  <a:ext cx="77760" cy="77760"/>
                </a:xfrm>
                <a:custGeom>
                  <a:avLst/>
                  <a:gdLst/>
                  <a:ahLst/>
                  <a:rect l="l" t="t" r="r" b="b"/>
                  <a:pathLst>
                    <a:path w="70944" h="70949">
                      <a:moveTo>
                        <a:pt x="0" y="70950"/>
                      </a:moveTo>
                      <a:lnTo>
                        <a:pt x="28672" y="0"/>
                      </a:lnTo>
                      <a:lnTo>
                        <a:pt x="42272" y="0"/>
                      </a:lnTo>
                      <a:lnTo>
                        <a:pt x="70944" y="70950"/>
                      </a:lnTo>
                      <a:lnTo>
                        <a:pt x="55142" y="70950"/>
                      </a:lnTo>
                      <a:lnTo>
                        <a:pt x="49355" y="55341"/>
                      </a:lnTo>
                      <a:lnTo>
                        <a:pt x="21635" y="55341"/>
                      </a:lnTo>
                      <a:lnTo>
                        <a:pt x="15760" y="70950"/>
                      </a:lnTo>
                      <a:lnTo>
                        <a:pt x="0" y="70950"/>
                      </a:lnTo>
                      <a:close/>
                      <a:moveTo>
                        <a:pt x="26553" y="42573"/>
                      </a:moveTo>
                      <a:lnTo>
                        <a:pt x="44387" y="42573"/>
                      </a:lnTo>
                      <a:lnTo>
                        <a:pt x="35450" y="19694"/>
                      </a:lnTo>
                      <a:lnTo>
                        <a:pt x="26553" y="42573"/>
                      </a:lnTo>
                      <a:close/>
                    </a:path>
                  </a:pathLst>
                </a:custGeom>
                <a:solidFill>
                  <a:srgbClr val="000000"/>
                </a:solidFill>
                <a:ln w="3419">
                  <a:noFill/>
                </a:ln>
              </p:spPr>
              <p:style>
                <a:lnRef idx="0"/>
                <a:fillRef idx="0"/>
                <a:effectRef idx="0"/>
                <a:fontRef idx="minor"/>
              </p:style>
            </p:sp>
            <p:sp>
              <p:nvSpPr>
                <p:cNvPr id="362" name="Grafik 9"/>
                <p:cNvSpPr/>
                <p:nvPr/>
              </p:nvSpPr>
              <p:spPr>
                <a:xfrm>
                  <a:off x="11536200" y="1219320"/>
                  <a:ext cx="61920" cy="77760"/>
                </a:xfrm>
                <a:custGeom>
                  <a:avLst/>
                  <a:gdLst/>
                  <a:ahLst/>
                  <a:rect l="l" t="t" r="r" b="b"/>
                  <a:pathLst>
                    <a:path w="56426" h="70949">
                      <a:moveTo>
                        <a:pt x="0" y="70950"/>
                      </a:moveTo>
                      <a:lnTo>
                        <a:pt x="0" y="0"/>
                      </a:lnTo>
                      <a:lnTo>
                        <a:pt x="24740" y="0"/>
                      </a:lnTo>
                      <a:cubicBezTo>
                        <a:pt x="29634" y="0"/>
                        <a:pt x="33878" y="855"/>
                        <a:pt x="37478" y="2558"/>
                      </a:cubicBezTo>
                      <a:cubicBezTo>
                        <a:pt x="41075" y="4264"/>
                        <a:pt x="43861" y="6729"/>
                        <a:pt x="45831" y="9952"/>
                      </a:cubicBezTo>
                      <a:cubicBezTo>
                        <a:pt x="47800" y="13179"/>
                        <a:pt x="48787" y="17053"/>
                        <a:pt x="48787" y="21583"/>
                      </a:cubicBezTo>
                      <a:cubicBezTo>
                        <a:pt x="48787" y="25109"/>
                        <a:pt x="48167" y="28291"/>
                        <a:pt x="46932" y="31128"/>
                      </a:cubicBezTo>
                      <a:cubicBezTo>
                        <a:pt x="45692" y="33968"/>
                        <a:pt x="43913" y="36381"/>
                        <a:pt x="41597" y="38374"/>
                      </a:cubicBezTo>
                      <a:cubicBezTo>
                        <a:pt x="39282" y="40366"/>
                        <a:pt x="36467" y="41835"/>
                        <a:pt x="33155" y="42779"/>
                      </a:cubicBezTo>
                      <a:lnTo>
                        <a:pt x="56427" y="70946"/>
                      </a:lnTo>
                      <a:lnTo>
                        <a:pt x="37859" y="70946"/>
                      </a:lnTo>
                      <a:lnTo>
                        <a:pt x="17481" y="44503"/>
                      </a:lnTo>
                      <a:lnTo>
                        <a:pt x="14587" y="44503"/>
                      </a:lnTo>
                      <a:lnTo>
                        <a:pt x="14587" y="70946"/>
                      </a:lnTo>
                      <a:lnTo>
                        <a:pt x="0" y="70946"/>
                      </a:lnTo>
                      <a:close/>
                      <a:moveTo>
                        <a:pt x="14594" y="32379"/>
                      </a:moveTo>
                      <a:lnTo>
                        <a:pt x="20163" y="32379"/>
                      </a:lnTo>
                      <a:cubicBezTo>
                        <a:pt x="22985" y="32379"/>
                        <a:pt x="25387" y="31969"/>
                        <a:pt x="27374" y="31152"/>
                      </a:cubicBezTo>
                      <a:cubicBezTo>
                        <a:pt x="29357" y="30332"/>
                        <a:pt x="30870" y="29146"/>
                        <a:pt x="31905" y="27584"/>
                      </a:cubicBezTo>
                      <a:cubicBezTo>
                        <a:pt x="32940" y="26023"/>
                        <a:pt x="33459" y="24151"/>
                        <a:pt x="33459" y="21972"/>
                      </a:cubicBezTo>
                      <a:cubicBezTo>
                        <a:pt x="33459" y="18677"/>
                        <a:pt x="32307" y="16129"/>
                        <a:pt x="30005" y="14337"/>
                      </a:cubicBezTo>
                      <a:cubicBezTo>
                        <a:pt x="27703" y="12548"/>
                        <a:pt x="24421" y="11648"/>
                        <a:pt x="20160" y="11648"/>
                      </a:cubicBezTo>
                      <a:lnTo>
                        <a:pt x="14590" y="11648"/>
                      </a:lnTo>
                      <a:lnTo>
                        <a:pt x="14590" y="32379"/>
                      </a:lnTo>
                      <a:close/>
                    </a:path>
                  </a:pathLst>
                </a:custGeom>
                <a:solidFill>
                  <a:srgbClr val="000000"/>
                </a:solidFill>
                <a:ln w="3419">
                  <a:noFill/>
                </a:ln>
              </p:spPr>
              <p:style>
                <a:lnRef idx="0"/>
                <a:fillRef idx="0"/>
                <a:effectRef idx="0"/>
                <a:fontRef idx="minor"/>
              </p:style>
            </p:sp>
            <p:sp>
              <p:nvSpPr>
                <p:cNvPr id="363" name="Grafik 9"/>
                <p:cNvSpPr/>
                <p:nvPr/>
              </p:nvSpPr>
              <p:spPr>
                <a:xfrm>
                  <a:off x="11609280" y="1219320"/>
                  <a:ext cx="43560" cy="77760"/>
                </a:xfrm>
                <a:custGeom>
                  <a:avLst/>
                  <a:gdLst/>
                  <a:ahLst/>
                  <a:rect l="l" t="t" r="r" b="b"/>
                  <a:pathLst>
                    <a:path w="39897" h="70953">
                      <a:moveTo>
                        <a:pt x="0" y="70950"/>
                      </a:moveTo>
                      <a:lnTo>
                        <a:pt x="0" y="0"/>
                      </a:lnTo>
                      <a:lnTo>
                        <a:pt x="39898" y="0"/>
                      </a:lnTo>
                      <a:lnTo>
                        <a:pt x="39898" y="12772"/>
                      </a:lnTo>
                      <a:lnTo>
                        <a:pt x="14594" y="12772"/>
                      </a:lnTo>
                      <a:lnTo>
                        <a:pt x="14594" y="29029"/>
                      </a:lnTo>
                      <a:lnTo>
                        <a:pt x="38859" y="29029"/>
                      </a:lnTo>
                      <a:lnTo>
                        <a:pt x="38859" y="41756"/>
                      </a:lnTo>
                      <a:lnTo>
                        <a:pt x="14594" y="41756"/>
                      </a:lnTo>
                      <a:lnTo>
                        <a:pt x="14594" y="58181"/>
                      </a:lnTo>
                      <a:lnTo>
                        <a:pt x="39898" y="58181"/>
                      </a:lnTo>
                      <a:lnTo>
                        <a:pt x="39898" y="70953"/>
                      </a:lnTo>
                      <a:lnTo>
                        <a:pt x="0" y="70953"/>
                      </a:lnTo>
                      <a:close/>
                    </a:path>
                  </a:pathLst>
                </a:custGeom>
                <a:solidFill>
                  <a:srgbClr val="000000"/>
                </a:solidFill>
                <a:ln w="3419">
                  <a:noFill/>
                </a:ln>
              </p:spPr>
              <p:style>
                <a:lnRef idx="0"/>
                <a:fillRef idx="0"/>
                <a:effectRef idx="0"/>
                <a:fontRef idx="minor"/>
              </p:style>
            </p:sp>
            <p:sp>
              <p:nvSpPr>
                <p:cNvPr id="364" name="Grafik 9"/>
                <p:cNvSpPr/>
                <p:nvPr/>
              </p:nvSpPr>
              <p:spPr>
                <a:xfrm>
                  <a:off x="11113200" y="1216800"/>
                  <a:ext cx="82440" cy="96480"/>
                </a:xfrm>
                <a:custGeom>
                  <a:avLst/>
                  <a:gdLst/>
                  <a:ahLst/>
                  <a:rect l="l" t="t" r="r" b="b"/>
                  <a:pathLst>
                    <a:path w="75284" h="87830">
                      <a:moveTo>
                        <a:pt x="64250" y="10955"/>
                      </a:moveTo>
                      <a:cubicBezTo>
                        <a:pt x="56918" y="3685"/>
                        <a:pt x="47984" y="0"/>
                        <a:pt x="37700" y="0"/>
                      </a:cubicBezTo>
                      <a:cubicBezTo>
                        <a:pt x="27339" y="0"/>
                        <a:pt x="18370" y="3685"/>
                        <a:pt x="11035" y="10959"/>
                      </a:cubicBezTo>
                      <a:cubicBezTo>
                        <a:pt x="3711" y="18239"/>
                        <a:pt x="0" y="27150"/>
                        <a:pt x="0" y="37436"/>
                      </a:cubicBezTo>
                      <a:cubicBezTo>
                        <a:pt x="0" y="46275"/>
                        <a:pt x="2880" y="54248"/>
                        <a:pt x="8557" y="61146"/>
                      </a:cubicBezTo>
                      <a:cubicBezTo>
                        <a:pt x="14185" y="67999"/>
                        <a:pt x="21448" y="72353"/>
                        <a:pt x="30147" y="74090"/>
                      </a:cubicBezTo>
                      <a:lnTo>
                        <a:pt x="30147" y="87831"/>
                      </a:lnTo>
                      <a:lnTo>
                        <a:pt x="45125" y="87831"/>
                      </a:lnTo>
                      <a:lnTo>
                        <a:pt x="45125" y="74090"/>
                      </a:lnTo>
                      <a:cubicBezTo>
                        <a:pt x="53830" y="72353"/>
                        <a:pt x="61096" y="68002"/>
                        <a:pt x="66728" y="61146"/>
                      </a:cubicBezTo>
                      <a:cubicBezTo>
                        <a:pt x="72405" y="54252"/>
                        <a:pt x="75285" y="46275"/>
                        <a:pt x="75285" y="37436"/>
                      </a:cubicBezTo>
                      <a:cubicBezTo>
                        <a:pt x="75282" y="27150"/>
                        <a:pt x="71571" y="18239"/>
                        <a:pt x="64250" y="10955"/>
                      </a:cubicBezTo>
                      <a:close/>
                      <a:moveTo>
                        <a:pt x="60303" y="37498"/>
                      </a:moveTo>
                      <a:cubicBezTo>
                        <a:pt x="60303" y="43579"/>
                        <a:pt x="58074" y="48881"/>
                        <a:pt x="53675" y="53266"/>
                      </a:cubicBezTo>
                      <a:cubicBezTo>
                        <a:pt x="49275" y="57651"/>
                        <a:pt x="43899" y="59881"/>
                        <a:pt x="37696" y="59881"/>
                      </a:cubicBezTo>
                      <a:cubicBezTo>
                        <a:pt x="31500" y="59881"/>
                        <a:pt x="26103" y="57654"/>
                        <a:pt x="21659" y="53266"/>
                      </a:cubicBezTo>
                      <a:cubicBezTo>
                        <a:pt x="17225" y="48874"/>
                        <a:pt x="14978" y="43569"/>
                        <a:pt x="14978" y="37502"/>
                      </a:cubicBezTo>
                      <a:cubicBezTo>
                        <a:pt x="14978" y="31366"/>
                        <a:pt x="17225" y="26023"/>
                        <a:pt x="21659" y="21628"/>
                      </a:cubicBezTo>
                      <a:cubicBezTo>
                        <a:pt x="26097" y="17232"/>
                        <a:pt x="31493" y="15006"/>
                        <a:pt x="37696" y="15006"/>
                      </a:cubicBezTo>
                      <a:cubicBezTo>
                        <a:pt x="43910" y="15006"/>
                        <a:pt x="49285" y="17232"/>
                        <a:pt x="53675" y="21624"/>
                      </a:cubicBezTo>
                      <a:cubicBezTo>
                        <a:pt x="58071" y="26009"/>
                        <a:pt x="60303" y="31352"/>
                        <a:pt x="60303" y="37498"/>
                      </a:cubicBezTo>
                      <a:close/>
                    </a:path>
                  </a:pathLst>
                </a:custGeom>
                <a:solidFill>
                  <a:srgbClr val="000000"/>
                </a:solidFill>
                <a:ln w="3419">
                  <a:noFill/>
                </a:ln>
              </p:spPr>
              <p:style>
                <a:lnRef idx="0"/>
                <a:fillRef idx="0"/>
                <a:effectRef idx="0"/>
                <a:fontRef idx="minor"/>
              </p:style>
            </p:sp>
          </p:grpSp>
          <p:sp>
            <p:nvSpPr>
              <p:cNvPr id="365" name="Grafik 9"/>
              <p:cNvSpPr/>
              <p:nvPr/>
            </p:nvSpPr>
            <p:spPr>
              <a:xfrm>
                <a:off x="11298960" y="1204200"/>
                <a:ext cx="14040" cy="109080"/>
              </a:xfrm>
              <a:custGeom>
                <a:avLst/>
                <a:gdLst/>
                <a:ahLst/>
                <a:rect l="l" t="t" r="r" b="b"/>
                <a:pathLst>
                  <a:path w="13084" h="99471">
                    <a:moveTo>
                      <a:pt x="0" y="0"/>
                    </a:moveTo>
                    <a:lnTo>
                      <a:pt x="13085" y="0"/>
                    </a:lnTo>
                    <a:lnTo>
                      <a:pt x="13085" y="99472"/>
                    </a:lnTo>
                    <a:lnTo>
                      <a:pt x="0" y="99472"/>
                    </a:lnTo>
                    <a:close/>
                  </a:path>
                </a:pathLst>
              </a:custGeom>
              <a:solidFill>
                <a:srgbClr val="000000"/>
              </a:solidFill>
              <a:ln w="3419">
                <a:noFill/>
              </a:ln>
            </p:spPr>
            <p:style>
              <a:lnRef idx="0"/>
              <a:fillRef idx="0"/>
              <a:effectRef idx="0"/>
              <a:fontRef idx="minor"/>
            </p:style>
          </p:sp>
        </p:grpSp>
      </p:grpSp>
      <p:pic>
        <p:nvPicPr>
          <p:cNvPr id="366" name="Grafik 40" descr=""/>
          <p:cNvPicPr/>
          <p:nvPr/>
        </p:nvPicPr>
        <p:blipFill>
          <a:blip r:embed="rId4"/>
          <a:stretch/>
        </p:blipFill>
        <p:spPr>
          <a:xfrm>
            <a:off x="181440" y="180000"/>
            <a:ext cx="11832840" cy="6497640"/>
          </a:xfrm>
          <a:prstGeom prst="rect">
            <a:avLst/>
          </a:prstGeom>
          <a:ln w="0">
            <a:noFill/>
          </a:ln>
        </p:spPr>
      </p:pic>
      <p:sp>
        <p:nvSpPr>
          <p:cNvPr id="367" name="PlaceHolder 1"/>
          <p:cNvSpPr>
            <a:spLocks noGrp="1"/>
          </p:cNvSpPr>
          <p:nvPr>
            <p:ph type="title"/>
          </p:nvPr>
        </p:nvSpPr>
        <p:spPr>
          <a:xfrm>
            <a:off x="540000" y="2880000"/>
            <a:ext cx="8639640" cy="1799640"/>
          </a:xfrm>
          <a:prstGeom prst="rect">
            <a:avLst/>
          </a:prstGeom>
        </p:spPr>
        <p:txBody>
          <a:bodyPr lIns="0" rIns="0" tIns="0" bIns="0">
            <a:noAutofit/>
          </a:bodyPr>
          <a:p>
            <a:pPr>
              <a:lnSpc>
                <a:spcPct val="110000"/>
              </a:lnSpc>
            </a:pPr>
            <a:r>
              <a:rPr b="1" lang="de-DE" sz="3400" spc="-21" strike="noStrike">
                <a:solidFill>
                  <a:srgbClr val="ffffff"/>
                </a:solidFill>
                <a:latin typeface="Spartan"/>
              </a:rPr>
              <a:t>Kapiteltrenner Purple</a:t>
            </a:r>
            <a:br/>
            <a:r>
              <a:rPr b="1" lang="de-DE" sz="3400" spc="-21" strike="noStrike">
                <a:solidFill>
                  <a:srgbClr val="ffffff"/>
                </a:solidFill>
                <a:latin typeface="Spartan"/>
              </a:rPr>
              <a:t>Spartan Bold 34pt</a:t>
            </a:r>
            <a:endParaRPr b="0" lang="de-DE" sz="3400" spc="-1" strike="noStrike">
              <a:solidFill>
                <a:srgbClr val="000000"/>
              </a:solidFill>
              <a:latin typeface="Spartan"/>
            </a:endParaRPr>
          </a:p>
        </p:txBody>
      </p:sp>
      <p:sp>
        <p:nvSpPr>
          <p:cNvPr id="368" name="PlaceHolder 2"/>
          <p:cNvSpPr>
            <a:spLocks noGrp="1"/>
          </p:cNvSpPr>
          <p:nvPr>
            <p:ph type="sldNum"/>
          </p:nvPr>
        </p:nvSpPr>
        <p:spPr>
          <a:xfrm>
            <a:off x="10571400" y="6307920"/>
            <a:ext cx="1080000" cy="143640"/>
          </a:xfrm>
          <a:prstGeom prst="rect">
            <a:avLst/>
          </a:prstGeom>
        </p:spPr>
        <p:txBody>
          <a:bodyPr lIns="0" rIns="0" tIns="0" bIns="0" anchor="ctr">
            <a:noAutofit/>
          </a:bodyPr>
          <a:p>
            <a:pPr algn="r">
              <a:lnSpc>
                <a:spcPct val="100000"/>
              </a:lnSpc>
            </a:pPr>
            <a:fld id="{48946AEF-994B-4B3E-95BA-871E7E893D4F}" type="slidenum">
              <a:rPr b="0" lang="de-DE" sz="800" spc="-1" strike="noStrike">
                <a:solidFill>
                  <a:srgbClr val="ffffff"/>
                </a:solidFill>
                <a:latin typeface="Spartan"/>
              </a:rPr>
              <a:t>&lt;Foliennummer&gt;</a:t>
            </a:fld>
            <a:endParaRPr b="0" lang="de-DE" sz="800" spc="-1" strike="noStrike">
              <a:latin typeface="Times New Roman"/>
            </a:endParaRPr>
          </a:p>
        </p:txBody>
      </p:sp>
      <p:grpSp>
        <p:nvGrpSpPr>
          <p:cNvPr id="369" name="Gruppieren 2"/>
          <p:cNvGrpSpPr/>
          <p:nvPr/>
        </p:nvGrpSpPr>
        <p:grpSpPr>
          <a:xfrm>
            <a:off x="11113200" y="540000"/>
            <a:ext cx="539640" cy="773280"/>
            <a:chOff x="11113200" y="540000"/>
            <a:chExt cx="539640" cy="773280"/>
          </a:xfrm>
        </p:grpSpPr>
        <p:sp>
          <p:nvSpPr>
            <p:cNvPr id="370" name="Grafik 43"/>
            <p:cNvSpPr/>
            <p:nvPr/>
          </p:nvSpPr>
          <p:spPr>
            <a:xfrm>
              <a:off x="11113200" y="540000"/>
              <a:ext cx="539640" cy="537480"/>
            </a:xfrm>
            <a:custGeom>
              <a:avLst/>
              <a:gdLst/>
              <a:ahLst/>
              <a:rect l="l" t="t" r="r" b="b"/>
              <a:pathLst>
                <a:path w="1349997" h="1344395">
                  <a:moveTo>
                    <a:pt x="850964" y="787020"/>
                  </a:moveTo>
                  <a:cubicBezTo>
                    <a:pt x="899512" y="738520"/>
                    <a:pt x="923715" y="680640"/>
                    <a:pt x="923715" y="613464"/>
                  </a:cubicBezTo>
                  <a:cubicBezTo>
                    <a:pt x="923715" y="545586"/>
                    <a:pt x="899512" y="487269"/>
                    <a:pt x="850964" y="438703"/>
                  </a:cubicBezTo>
                  <a:cubicBezTo>
                    <a:pt x="802548" y="390109"/>
                    <a:pt x="744064" y="365855"/>
                    <a:pt x="675608" y="365855"/>
                  </a:cubicBezTo>
                  <a:cubicBezTo>
                    <a:pt x="607152" y="365855"/>
                    <a:pt x="548526" y="390109"/>
                    <a:pt x="499577" y="438703"/>
                  </a:cubicBezTo>
                  <a:cubicBezTo>
                    <a:pt x="450761" y="487269"/>
                    <a:pt x="426272" y="545586"/>
                    <a:pt x="426272" y="613464"/>
                  </a:cubicBezTo>
                  <a:cubicBezTo>
                    <a:pt x="426272" y="680640"/>
                    <a:pt x="450761" y="738520"/>
                    <a:pt x="499577" y="787020"/>
                  </a:cubicBezTo>
                  <a:cubicBezTo>
                    <a:pt x="548526" y="835481"/>
                    <a:pt x="607152" y="859840"/>
                    <a:pt x="675608" y="859840"/>
                  </a:cubicBezTo>
                  <a:cubicBezTo>
                    <a:pt x="744064" y="859840"/>
                    <a:pt x="802548" y="835490"/>
                    <a:pt x="850964" y="787020"/>
                  </a:cubicBezTo>
                  <a:moveTo>
                    <a:pt x="1079706" y="612800"/>
                  </a:moveTo>
                  <a:cubicBezTo>
                    <a:pt x="1079706" y="708527"/>
                    <a:pt x="1049055" y="793745"/>
                    <a:pt x="987733" y="868405"/>
                  </a:cubicBezTo>
                  <a:cubicBezTo>
                    <a:pt x="926411" y="943255"/>
                    <a:pt x="848135" y="989999"/>
                    <a:pt x="752923" y="1008496"/>
                  </a:cubicBezTo>
                  <a:lnTo>
                    <a:pt x="752923" y="1157238"/>
                  </a:lnTo>
                  <a:lnTo>
                    <a:pt x="596932" y="1157238"/>
                  </a:lnTo>
                  <a:lnTo>
                    <a:pt x="596932" y="1008496"/>
                  </a:lnTo>
                  <a:cubicBezTo>
                    <a:pt x="501863" y="990009"/>
                    <a:pt x="423586" y="943255"/>
                    <a:pt x="362274" y="868405"/>
                  </a:cubicBezTo>
                  <a:cubicBezTo>
                    <a:pt x="300952" y="793735"/>
                    <a:pt x="270291" y="708527"/>
                    <a:pt x="270291" y="612800"/>
                  </a:cubicBezTo>
                  <a:cubicBezTo>
                    <a:pt x="270291" y="501241"/>
                    <a:pt x="309848" y="406178"/>
                    <a:pt x="388915" y="327296"/>
                  </a:cubicBezTo>
                  <a:cubicBezTo>
                    <a:pt x="468116" y="248548"/>
                    <a:pt x="563585" y="209155"/>
                    <a:pt x="675608" y="209155"/>
                  </a:cubicBezTo>
                  <a:cubicBezTo>
                    <a:pt x="786813" y="209155"/>
                    <a:pt x="881872" y="248548"/>
                    <a:pt x="961092" y="327296"/>
                  </a:cubicBezTo>
                  <a:cubicBezTo>
                    <a:pt x="1040149" y="406178"/>
                    <a:pt x="1079706" y="501241"/>
                    <a:pt x="1079706" y="612800"/>
                  </a:cubicBezTo>
                  <a:moveTo>
                    <a:pt x="1349997" y="1196840"/>
                  </a:moveTo>
                  <a:lnTo>
                    <a:pt x="1349997" y="147556"/>
                  </a:lnTo>
                  <a:cubicBezTo>
                    <a:pt x="1349997" y="66057"/>
                    <a:pt x="1283665" y="0"/>
                    <a:pt x="1201827" y="0"/>
                  </a:cubicBezTo>
                  <a:lnTo>
                    <a:pt x="148171" y="0"/>
                  </a:lnTo>
                  <a:cubicBezTo>
                    <a:pt x="66332" y="0"/>
                    <a:pt x="0" y="66057"/>
                    <a:pt x="0" y="147556"/>
                  </a:cubicBezTo>
                  <a:lnTo>
                    <a:pt x="0" y="1196840"/>
                  </a:lnTo>
                  <a:cubicBezTo>
                    <a:pt x="0" y="1278320"/>
                    <a:pt x="66332" y="1344396"/>
                    <a:pt x="148171" y="1344396"/>
                  </a:cubicBezTo>
                  <a:lnTo>
                    <a:pt x="1201836" y="1344396"/>
                  </a:lnTo>
                  <a:cubicBezTo>
                    <a:pt x="1283665" y="1344396"/>
                    <a:pt x="1349997" y="1278329"/>
                    <a:pt x="1349997" y="1196840"/>
                  </a:cubicBezTo>
                </a:path>
              </a:pathLst>
            </a:custGeom>
            <a:solidFill>
              <a:srgbClr val="ffffff"/>
            </a:solidFill>
            <a:ln w="9525">
              <a:noFill/>
            </a:ln>
          </p:spPr>
          <p:style>
            <a:lnRef idx="0"/>
            <a:fillRef idx="0"/>
            <a:effectRef idx="0"/>
            <a:fontRef idx="minor"/>
          </p:style>
        </p:sp>
        <p:grpSp>
          <p:nvGrpSpPr>
            <p:cNvPr id="371" name="Grafik 43"/>
            <p:cNvGrpSpPr/>
            <p:nvPr/>
          </p:nvGrpSpPr>
          <p:grpSpPr>
            <a:xfrm>
              <a:off x="11113200" y="1204200"/>
              <a:ext cx="539640" cy="109080"/>
              <a:chOff x="11113200" y="1204200"/>
              <a:chExt cx="539640" cy="109080"/>
            </a:xfrm>
          </p:grpSpPr>
          <p:grpSp>
            <p:nvGrpSpPr>
              <p:cNvPr id="372" name="Grafik 43"/>
              <p:cNvGrpSpPr/>
              <p:nvPr/>
            </p:nvGrpSpPr>
            <p:grpSpPr>
              <a:xfrm>
                <a:off x="11113200" y="1216800"/>
                <a:ext cx="539640" cy="96480"/>
                <a:chOff x="11113200" y="1216800"/>
                <a:chExt cx="539640" cy="96480"/>
              </a:xfrm>
            </p:grpSpPr>
            <p:sp>
              <p:nvSpPr>
                <p:cNvPr id="373" name="Grafik 43"/>
                <p:cNvSpPr/>
                <p:nvPr/>
              </p:nvSpPr>
              <p:spPr>
                <a:xfrm>
                  <a:off x="1120032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66" y="117146"/>
                      </a:moveTo>
                      <a:lnTo>
                        <a:pt x="122139" y="117146"/>
                      </a:lnTo>
                      <a:lnTo>
                        <a:pt x="97546" y="54191"/>
                      </a:lnTo>
                      <a:lnTo>
                        <a:pt x="73066" y="117146"/>
                      </a:lnTo>
                      <a:close/>
                    </a:path>
                  </a:pathLst>
                </a:custGeom>
                <a:solidFill>
                  <a:srgbClr val="ffffff"/>
                </a:solidFill>
                <a:ln w="9525">
                  <a:noFill/>
                </a:ln>
              </p:spPr>
              <p:style>
                <a:lnRef idx="0"/>
                <a:fillRef idx="0"/>
                <a:effectRef idx="0"/>
                <a:fontRef idx="minor"/>
              </p:style>
            </p:sp>
            <p:sp>
              <p:nvSpPr>
                <p:cNvPr id="374" name="Grafik 43"/>
                <p:cNvSpPr/>
                <p:nvPr/>
              </p:nvSpPr>
              <p:spPr>
                <a:xfrm>
                  <a:off x="11333880" y="1219320"/>
                  <a:ext cx="108720" cy="77760"/>
                </a:xfrm>
                <a:custGeom>
                  <a:avLst/>
                  <a:gdLst/>
                  <a:ahLst/>
                  <a:rect l="l" t="t" r="r" b="b"/>
                  <a:pathLst>
                    <a:path w="272557" h="195230">
                      <a:moveTo>
                        <a:pt x="56321" y="195230"/>
                      </a:moveTo>
                      <a:lnTo>
                        <a:pt x="0" y="0"/>
                      </a:lnTo>
                      <a:lnTo>
                        <a:pt x="44796" y="0"/>
                      </a:lnTo>
                      <a:lnTo>
                        <a:pt x="80791" y="140328"/>
                      </a:lnTo>
                      <a:lnTo>
                        <a:pt x="121187" y="0"/>
                      </a:lnTo>
                      <a:lnTo>
                        <a:pt x="151362" y="0"/>
                      </a:lnTo>
                      <a:lnTo>
                        <a:pt x="191881" y="140328"/>
                      </a:lnTo>
                      <a:lnTo>
                        <a:pt x="227876" y="0"/>
                      </a:lnTo>
                      <a:lnTo>
                        <a:pt x="272558" y="0"/>
                      </a:lnTo>
                      <a:lnTo>
                        <a:pt x="216237" y="195230"/>
                      </a:lnTo>
                      <a:lnTo>
                        <a:pt x="171440" y="195230"/>
                      </a:lnTo>
                      <a:lnTo>
                        <a:pt x="136274" y="77269"/>
                      </a:lnTo>
                      <a:lnTo>
                        <a:pt x="101108" y="195230"/>
                      </a:lnTo>
                      <a:lnTo>
                        <a:pt x="56321" y="195230"/>
                      </a:lnTo>
                      <a:close/>
                    </a:path>
                  </a:pathLst>
                </a:custGeom>
                <a:solidFill>
                  <a:srgbClr val="ffffff"/>
                </a:solidFill>
                <a:ln w="9525">
                  <a:noFill/>
                </a:ln>
              </p:spPr>
              <p:style>
                <a:lnRef idx="0"/>
                <a:fillRef idx="0"/>
                <a:effectRef idx="0"/>
                <a:fontRef idx="minor"/>
              </p:style>
            </p:sp>
            <p:sp>
              <p:nvSpPr>
                <p:cNvPr id="375" name="Grafik 43"/>
                <p:cNvSpPr/>
                <p:nvPr/>
              </p:nvSpPr>
              <p:spPr>
                <a:xfrm>
                  <a:off x="11446200" y="1219320"/>
                  <a:ext cx="77760" cy="77760"/>
                </a:xfrm>
                <a:custGeom>
                  <a:avLst/>
                  <a:gdLst/>
                  <a:ahLst/>
                  <a:rect l="l" t="t" r="r" b="b"/>
                  <a:pathLst>
                    <a:path w="195214" h="195230">
                      <a:moveTo>
                        <a:pt x="0" y="195230"/>
                      </a:moveTo>
                      <a:lnTo>
                        <a:pt x="78896" y="0"/>
                      </a:lnTo>
                      <a:lnTo>
                        <a:pt x="116319" y="0"/>
                      </a:lnTo>
                      <a:lnTo>
                        <a:pt x="195215" y="195230"/>
                      </a:lnTo>
                      <a:lnTo>
                        <a:pt x="151733" y="195230"/>
                      </a:lnTo>
                      <a:lnTo>
                        <a:pt x="135807" y="152280"/>
                      </a:lnTo>
                      <a:lnTo>
                        <a:pt x="59531" y="152280"/>
                      </a:lnTo>
                      <a:lnTo>
                        <a:pt x="43367" y="195230"/>
                      </a:lnTo>
                      <a:lnTo>
                        <a:pt x="0" y="195230"/>
                      </a:lnTo>
                      <a:close/>
                      <a:moveTo>
                        <a:pt x="73076" y="117146"/>
                      </a:moveTo>
                      <a:lnTo>
                        <a:pt x="122149" y="117146"/>
                      </a:lnTo>
                      <a:lnTo>
                        <a:pt x="97555" y="54191"/>
                      </a:lnTo>
                      <a:lnTo>
                        <a:pt x="73076" y="117146"/>
                      </a:lnTo>
                      <a:close/>
                    </a:path>
                  </a:pathLst>
                </a:custGeom>
                <a:solidFill>
                  <a:srgbClr val="ffffff"/>
                </a:solidFill>
                <a:ln w="9525">
                  <a:noFill/>
                </a:ln>
              </p:spPr>
              <p:style>
                <a:lnRef idx="0"/>
                <a:fillRef idx="0"/>
                <a:effectRef idx="0"/>
                <a:fontRef idx="minor"/>
              </p:style>
            </p:sp>
            <p:sp>
              <p:nvSpPr>
                <p:cNvPr id="376" name="Grafik 43"/>
                <p:cNvSpPr/>
                <p:nvPr/>
              </p:nvSpPr>
              <p:spPr>
                <a:xfrm>
                  <a:off x="11536200" y="1219320"/>
                  <a:ext cx="61920" cy="77760"/>
                </a:xfrm>
                <a:custGeom>
                  <a:avLst/>
                  <a:gdLst/>
                  <a:ahLst/>
                  <a:rect l="l" t="t" r="r" b="b"/>
                  <a:pathLst>
                    <a:path w="155266" h="195230">
                      <a:moveTo>
                        <a:pt x="0" y="195230"/>
                      </a:moveTo>
                      <a:lnTo>
                        <a:pt x="0" y="0"/>
                      </a:lnTo>
                      <a:lnTo>
                        <a:pt x="68075" y="0"/>
                      </a:lnTo>
                      <a:cubicBezTo>
                        <a:pt x="81544" y="0"/>
                        <a:pt x="93221" y="2352"/>
                        <a:pt x="103127" y="7038"/>
                      </a:cubicBezTo>
                      <a:cubicBezTo>
                        <a:pt x="113024" y="11734"/>
                        <a:pt x="120691" y="18516"/>
                        <a:pt x="126111" y="27385"/>
                      </a:cubicBezTo>
                      <a:cubicBezTo>
                        <a:pt x="131531" y="36263"/>
                        <a:pt x="134245" y="46925"/>
                        <a:pt x="134245" y="59389"/>
                      </a:cubicBezTo>
                      <a:cubicBezTo>
                        <a:pt x="134245" y="69092"/>
                        <a:pt x="132540" y="77847"/>
                        <a:pt x="129140" y="85654"/>
                      </a:cubicBezTo>
                      <a:cubicBezTo>
                        <a:pt x="125730" y="93470"/>
                        <a:pt x="120834" y="100110"/>
                        <a:pt x="114462" y="105592"/>
                      </a:cubicBezTo>
                      <a:cubicBezTo>
                        <a:pt x="108090" y="111075"/>
                        <a:pt x="100346" y="115116"/>
                        <a:pt x="91230" y="117715"/>
                      </a:cubicBezTo>
                      <a:lnTo>
                        <a:pt x="155267" y="195221"/>
                      </a:lnTo>
                      <a:lnTo>
                        <a:pt x="104175" y="195221"/>
                      </a:lnTo>
                      <a:lnTo>
                        <a:pt x="48101" y="122458"/>
                      </a:lnTo>
                      <a:lnTo>
                        <a:pt x="40138" y="122458"/>
                      </a:lnTo>
                      <a:lnTo>
                        <a:pt x="40138" y="195221"/>
                      </a:lnTo>
                      <a:lnTo>
                        <a:pt x="0" y="195221"/>
                      </a:lnTo>
                      <a:close/>
                      <a:moveTo>
                        <a:pt x="40167" y="89097"/>
                      </a:moveTo>
                      <a:lnTo>
                        <a:pt x="55493" y="89097"/>
                      </a:lnTo>
                      <a:cubicBezTo>
                        <a:pt x="63256" y="89097"/>
                        <a:pt x="69866" y="87968"/>
                        <a:pt x="75333" y="85720"/>
                      </a:cubicBezTo>
                      <a:cubicBezTo>
                        <a:pt x="80791" y="83463"/>
                        <a:pt x="84953" y="80200"/>
                        <a:pt x="87801" y="75903"/>
                      </a:cubicBezTo>
                      <a:cubicBezTo>
                        <a:pt x="90649" y="71606"/>
                        <a:pt x="92078" y="66455"/>
                        <a:pt x="92078" y="60461"/>
                      </a:cubicBezTo>
                      <a:cubicBezTo>
                        <a:pt x="92078" y="51392"/>
                        <a:pt x="88906" y="44383"/>
                        <a:pt x="82572" y="39450"/>
                      </a:cubicBezTo>
                      <a:cubicBezTo>
                        <a:pt x="76238" y="34527"/>
                        <a:pt x="67208" y="32051"/>
                        <a:pt x="55483" y="32051"/>
                      </a:cubicBezTo>
                      <a:lnTo>
                        <a:pt x="40157" y="32051"/>
                      </a:lnTo>
                      <a:lnTo>
                        <a:pt x="40157" y="89097"/>
                      </a:lnTo>
                      <a:close/>
                    </a:path>
                  </a:pathLst>
                </a:custGeom>
                <a:solidFill>
                  <a:srgbClr val="ffffff"/>
                </a:solidFill>
                <a:ln w="9525">
                  <a:noFill/>
                </a:ln>
              </p:spPr>
              <p:style>
                <a:lnRef idx="0"/>
                <a:fillRef idx="0"/>
                <a:effectRef idx="0"/>
                <a:fontRef idx="minor"/>
              </p:style>
            </p:sp>
            <p:sp>
              <p:nvSpPr>
                <p:cNvPr id="377" name="Grafik 43"/>
                <p:cNvSpPr/>
                <p:nvPr/>
              </p:nvSpPr>
              <p:spPr>
                <a:xfrm>
                  <a:off x="11609280" y="1219320"/>
                  <a:ext cx="43560" cy="77760"/>
                </a:xfrm>
                <a:custGeom>
                  <a:avLst/>
                  <a:gdLst/>
                  <a:ahLst/>
                  <a:rect l="l" t="t" r="r" b="b"/>
                  <a:pathLst>
                    <a:path w="109785" h="195239">
                      <a:moveTo>
                        <a:pt x="0" y="195230"/>
                      </a:moveTo>
                      <a:lnTo>
                        <a:pt x="0" y="0"/>
                      </a:lnTo>
                      <a:lnTo>
                        <a:pt x="109785" y="0"/>
                      </a:lnTo>
                      <a:lnTo>
                        <a:pt x="109785" y="35144"/>
                      </a:lnTo>
                      <a:lnTo>
                        <a:pt x="40157" y="35144"/>
                      </a:lnTo>
                      <a:lnTo>
                        <a:pt x="40157" y="79877"/>
                      </a:lnTo>
                      <a:lnTo>
                        <a:pt x="106928" y="79877"/>
                      </a:lnTo>
                      <a:lnTo>
                        <a:pt x="106928" y="114898"/>
                      </a:lnTo>
                      <a:lnTo>
                        <a:pt x="40157" y="114898"/>
                      </a:lnTo>
                      <a:lnTo>
                        <a:pt x="40157" y="160096"/>
                      </a:lnTo>
                      <a:lnTo>
                        <a:pt x="109785" y="160096"/>
                      </a:lnTo>
                      <a:lnTo>
                        <a:pt x="109785" y="195240"/>
                      </a:lnTo>
                      <a:lnTo>
                        <a:pt x="0" y="195240"/>
                      </a:lnTo>
                      <a:close/>
                    </a:path>
                  </a:pathLst>
                </a:custGeom>
                <a:solidFill>
                  <a:srgbClr val="ffffff"/>
                </a:solidFill>
                <a:ln w="9525">
                  <a:noFill/>
                </a:ln>
              </p:spPr>
              <p:style>
                <a:lnRef idx="0"/>
                <a:fillRef idx="0"/>
                <a:effectRef idx="0"/>
                <a:fontRef idx="minor"/>
              </p:style>
            </p:sp>
            <p:sp>
              <p:nvSpPr>
                <p:cNvPr id="378" name="Grafik 43"/>
                <p:cNvSpPr/>
                <p:nvPr/>
              </p:nvSpPr>
              <p:spPr>
                <a:xfrm>
                  <a:off x="11113200" y="1216800"/>
                  <a:ext cx="82440" cy="96480"/>
                </a:xfrm>
                <a:custGeom>
                  <a:avLst/>
                  <a:gdLst/>
                  <a:ahLst/>
                  <a:rect l="l" t="t" r="r" b="b"/>
                  <a:pathLst>
                    <a:path w="207159" h="241680">
                      <a:moveTo>
                        <a:pt x="176794" y="30145"/>
                      </a:moveTo>
                      <a:cubicBezTo>
                        <a:pt x="156620" y="10140"/>
                        <a:pt x="132036" y="0"/>
                        <a:pt x="103737" y="0"/>
                      </a:cubicBezTo>
                      <a:cubicBezTo>
                        <a:pt x="75228" y="0"/>
                        <a:pt x="50549" y="10140"/>
                        <a:pt x="30366" y="30154"/>
                      </a:cubicBezTo>
                      <a:cubicBezTo>
                        <a:pt x="10211" y="50188"/>
                        <a:pt x="0" y="74708"/>
                        <a:pt x="0" y="103012"/>
                      </a:cubicBezTo>
                      <a:cubicBezTo>
                        <a:pt x="0" y="127333"/>
                        <a:pt x="7925" y="149273"/>
                        <a:pt x="23546" y="168253"/>
                      </a:cubicBezTo>
                      <a:cubicBezTo>
                        <a:pt x="39033" y="187111"/>
                        <a:pt x="59017" y="199091"/>
                        <a:pt x="82953" y="203871"/>
                      </a:cubicBezTo>
                      <a:lnTo>
                        <a:pt x="82953" y="241680"/>
                      </a:lnTo>
                      <a:lnTo>
                        <a:pt x="124168" y="241680"/>
                      </a:lnTo>
                      <a:lnTo>
                        <a:pt x="124168" y="203871"/>
                      </a:lnTo>
                      <a:cubicBezTo>
                        <a:pt x="148123" y="199091"/>
                        <a:pt x="168116" y="187120"/>
                        <a:pt x="183613" y="168253"/>
                      </a:cubicBezTo>
                      <a:cubicBezTo>
                        <a:pt x="199234" y="149282"/>
                        <a:pt x="207159" y="127333"/>
                        <a:pt x="207159" y="103012"/>
                      </a:cubicBezTo>
                      <a:cubicBezTo>
                        <a:pt x="207159" y="74708"/>
                        <a:pt x="196939" y="50188"/>
                        <a:pt x="176794" y="30145"/>
                      </a:cubicBezTo>
                      <a:close/>
                      <a:moveTo>
                        <a:pt x="165935" y="103183"/>
                      </a:moveTo>
                      <a:cubicBezTo>
                        <a:pt x="165935" y="119915"/>
                        <a:pt x="159801" y="134504"/>
                        <a:pt x="147695" y="146570"/>
                      </a:cubicBezTo>
                      <a:cubicBezTo>
                        <a:pt x="135588" y="158635"/>
                        <a:pt x="120796" y="164772"/>
                        <a:pt x="103727" y="164772"/>
                      </a:cubicBezTo>
                      <a:cubicBezTo>
                        <a:pt x="86678" y="164772"/>
                        <a:pt x="71828" y="158645"/>
                        <a:pt x="59598" y="146570"/>
                      </a:cubicBezTo>
                      <a:cubicBezTo>
                        <a:pt x="47396" y="134485"/>
                        <a:pt x="41215" y="119887"/>
                        <a:pt x="41215" y="103192"/>
                      </a:cubicBezTo>
                      <a:cubicBezTo>
                        <a:pt x="41215" y="86308"/>
                        <a:pt x="47396" y="71606"/>
                        <a:pt x="59598" y="59512"/>
                      </a:cubicBezTo>
                      <a:cubicBezTo>
                        <a:pt x="71809" y="47418"/>
                        <a:pt x="86658" y="41290"/>
                        <a:pt x="103727" y="41290"/>
                      </a:cubicBezTo>
                      <a:cubicBezTo>
                        <a:pt x="120825" y="41290"/>
                        <a:pt x="135617" y="47418"/>
                        <a:pt x="147695" y="59502"/>
                      </a:cubicBezTo>
                      <a:cubicBezTo>
                        <a:pt x="159801" y="71568"/>
                        <a:pt x="165935" y="86270"/>
                        <a:pt x="165935" y="103183"/>
                      </a:cubicBezTo>
                      <a:close/>
                    </a:path>
                  </a:pathLst>
                </a:custGeom>
                <a:solidFill>
                  <a:srgbClr val="ffffff"/>
                </a:solidFill>
                <a:ln w="9525">
                  <a:noFill/>
                </a:ln>
              </p:spPr>
              <p:style>
                <a:lnRef idx="0"/>
                <a:fillRef idx="0"/>
                <a:effectRef idx="0"/>
                <a:fontRef idx="minor"/>
              </p:style>
            </p:sp>
          </p:grpSp>
          <p:sp>
            <p:nvSpPr>
              <p:cNvPr id="379" name="Grafik 43"/>
              <p:cNvSpPr/>
              <p:nvPr/>
            </p:nvSpPr>
            <p:spPr>
              <a:xfrm>
                <a:off x="11298960" y="1204200"/>
                <a:ext cx="14040" cy="109080"/>
              </a:xfrm>
              <a:custGeom>
                <a:avLst/>
                <a:gdLst/>
                <a:ahLst/>
                <a:rect l="l" t="t" r="r" b="b"/>
                <a:pathLst>
                  <a:path w="36004" h="273712">
                    <a:moveTo>
                      <a:pt x="0" y="0"/>
                    </a:moveTo>
                    <a:lnTo>
                      <a:pt x="36004" y="0"/>
                    </a:lnTo>
                    <a:lnTo>
                      <a:pt x="36004" y="273713"/>
                    </a:lnTo>
                    <a:lnTo>
                      <a:pt x="0" y="273713"/>
                    </a:lnTo>
                    <a:close/>
                  </a:path>
                </a:pathLst>
              </a:custGeom>
              <a:solidFill>
                <a:srgbClr val="ffffff"/>
              </a:solidFill>
              <a:ln w="9525">
                <a:noFill/>
              </a:ln>
            </p:spPr>
            <p:style>
              <a:lnRef idx="0"/>
              <a:fillRef idx="0"/>
              <a:effectRef idx="0"/>
              <a:fontRef idx="minor"/>
            </p:style>
          </p:sp>
        </p:grpSp>
      </p:grpSp>
      <p:pic>
        <p:nvPicPr>
          <p:cNvPr id="380" name="" descr=""/>
          <p:cNvPicPr/>
          <p:nvPr/>
        </p:nvPicPr>
        <p:blipFill>
          <a:blip r:embed="rId5"/>
          <a:stretch/>
        </p:blipFill>
        <p:spPr>
          <a:xfrm>
            <a:off x="360" y="0"/>
            <a:ext cx="360" cy="360"/>
          </a:xfrm>
          <a:prstGeom prst="rect">
            <a:avLst/>
          </a:prstGeom>
          <a:ln w="0">
            <a:noFill/>
          </a:ln>
        </p:spPr>
      </p:pic>
      <p:pic>
        <p:nvPicPr>
          <p:cNvPr id="381" name="" descr=""/>
          <p:cNvPicPr/>
          <p:nvPr/>
        </p:nvPicPr>
        <p:blipFill>
          <a:blip r:embed="rId6"/>
          <a:stretch/>
        </p:blipFill>
        <p:spPr>
          <a:xfrm>
            <a:off x="360" y="0"/>
            <a:ext cx="360" cy="360"/>
          </a:xfrm>
          <a:prstGeom prst="rect">
            <a:avLst/>
          </a:prstGeom>
          <a:ln w="0">
            <a:noFill/>
          </a:ln>
        </p:spPr>
      </p:pic>
      <p:sp>
        <p:nvSpPr>
          <p:cNvPr id="38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de-DE" sz="1600" spc="-1" strike="noStrike">
                <a:solidFill>
                  <a:srgbClr val="000000"/>
                </a:solidFill>
                <a:latin typeface="Spartan"/>
              </a:rPr>
              <a:t>Format des Gliederungstextes durch Klicken bearbeiten</a:t>
            </a:r>
            <a:endParaRPr b="0" lang="de-DE" sz="1600" spc="-1" strike="noStrike">
              <a:solidFill>
                <a:srgbClr val="000000"/>
              </a:solidFill>
              <a:latin typeface="Spartan"/>
            </a:endParaRPr>
          </a:p>
          <a:p>
            <a:pPr lvl="1" marL="864000" indent="-324000">
              <a:spcBef>
                <a:spcPts val="1134"/>
              </a:spcBef>
              <a:buClr>
                <a:srgbClr val="000000"/>
              </a:buClr>
              <a:buSzPct val="75000"/>
              <a:buFont typeface="Symbol" charset="2"/>
              <a:buChar char=""/>
            </a:pPr>
            <a:r>
              <a:rPr b="0" lang="de-DE" sz="1600" spc="-1" strike="noStrike">
                <a:solidFill>
                  <a:srgbClr val="000000"/>
                </a:solidFill>
                <a:latin typeface="Spartan"/>
              </a:rPr>
              <a:t>Zweite Gliederungsebene</a:t>
            </a:r>
            <a:endParaRPr b="0" lang="de-DE" sz="1600" spc="-1" strike="noStrike">
              <a:solidFill>
                <a:srgbClr val="000000"/>
              </a:solidFill>
              <a:latin typeface="Spartan"/>
            </a:endParaRPr>
          </a:p>
          <a:p>
            <a:pPr lvl="2" marL="1296000" indent="-288000">
              <a:spcBef>
                <a:spcPts val="850"/>
              </a:spcBef>
              <a:buClr>
                <a:srgbClr val="000000"/>
              </a:buClr>
              <a:buSzPct val="45000"/>
              <a:buFont typeface="Wingdings" charset="2"/>
              <a:buChar char=""/>
            </a:pPr>
            <a:r>
              <a:rPr b="0" lang="de-DE" sz="1600" spc="-1" strike="noStrike">
                <a:solidFill>
                  <a:srgbClr val="000000"/>
                </a:solidFill>
                <a:latin typeface="Spartan"/>
              </a:rPr>
              <a:t>Dritte Gliederungsebene</a:t>
            </a:r>
            <a:endParaRPr b="0" lang="de-DE" sz="1600" spc="-1" strike="noStrike">
              <a:solidFill>
                <a:srgbClr val="000000"/>
              </a:solidFill>
              <a:latin typeface="Spartan"/>
            </a:endParaRPr>
          </a:p>
          <a:p>
            <a:pPr lvl="3" marL="1728000" indent="-216000">
              <a:spcBef>
                <a:spcPts val="567"/>
              </a:spcBef>
              <a:buClr>
                <a:srgbClr val="000000"/>
              </a:buClr>
              <a:buSzPct val="75000"/>
              <a:buFont typeface="Symbol" charset="2"/>
              <a:buChar char=""/>
            </a:pPr>
            <a:r>
              <a:rPr b="0" lang="de-DE" sz="1600" spc="-1" strike="noStrike">
                <a:solidFill>
                  <a:srgbClr val="000000"/>
                </a:solidFill>
                <a:latin typeface="Spartan"/>
              </a:rPr>
              <a:t>Vierte Gliederungsebene</a:t>
            </a:r>
            <a:endParaRPr b="0" lang="de-DE" sz="1600" spc="-1" strike="noStrike">
              <a:solidFill>
                <a:srgbClr val="000000"/>
              </a:solidFill>
              <a:latin typeface="Spartan"/>
            </a:endParaRPr>
          </a:p>
          <a:p>
            <a:pPr lvl="4" marL="2160000" indent="-216000">
              <a:spcBef>
                <a:spcPts val="283"/>
              </a:spcBef>
              <a:buClr>
                <a:srgbClr val="000000"/>
              </a:buClr>
              <a:buSzPct val="45000"/>
              <a:buFont typeface="Wingdings" charset="2"/>
              <a:buChar char=""/>
            </a:pPr>
            <a:r>
              <a:rPr b="0" lang="de-DE" sz="2000" spc="-1" strike="noStrike">
                <a:solidFill>
                  <a:srgbClr val="000000"/>
                </a:solidFill>
                <a:latin typeface="Spartan"/>
              </a:rPr>
              <a:t>Fünfte Gliederungsebene</a:t>
            </a:r>
            <a:endParaRPr b="0" lang="de-DE" sz="2000" spc="-1" strike="noStrike">
              <a:solidFill>
                <a:srgbClr val="000000"/>
              </a:solidFill>
              <a:latin typeface="Spartan"/>
            </a:endParaRPr>
          </a:p>
          <a:p>
            <a:pPr lvl="5" marL="2592000" indent="-216000">
              <a:spcBef>
                <a:spcPts val="283"/>
              </a:spcBef>
              <a:buClr>
                <a:srgbClr val="000000"/>
              </a:buClr>
              <a:buSzPct val="45000"/>
              <a:buFont typeface="Wingdings" charset="2"/>
              <a:buChar char=""/>
            </a:pPr>
            <a:r>
              <a:rPr b="0" lang="de-DE" sz="2000" spc="-1" strike="noStrike">
                <a:solidFill>
                  <a:srgbClr val="000000"/>
                </a:solidFill>
                <a:latin typeface="Spartan"/>
              </a:rPr>
              <a:t>Sechste Gliederungsebene</a:t>
            </a:r>
            <a:endParaRPr b="0" lang="de-DE" sz="2000" spc="-1" strike="noStrike">
              <a:solidFill>
                <a:srgbClr val="000000"/>
              </a:solidFill>
              <a:latin typeface="Spartan"/>
            </a:endParaRPr>
          </a:p>
          <a:p>
            <a:pPr lvl="6" marL="3024000" indent="-216000">
              <a:spcBef>
                <a:spcPts val="283"/>
              </a:spcBef>
              <a:buClr>
                <a:srgbClr val="000000"/>
              </a:buClr>
              <a:buSzPct val="45000"/>
              <a:buFont typeface="Wingdings" charset="2"/>
              <a:buChar char=""/>
            </a:pPr>
            <a:r>
              <a:rPr b="0" lang="de-DE" sz="2000" spc="-1" strike="noStrike">
                <a:solidFill>
                  <a:srgbClr val="000000"/>
                </a:solidFill>
                <a:latin typeface="Spartan"/>
              </a:rPr>
              <a:t>Siebte Gliederungsebene</a:t>
            </a:r>
            <a:endParaRPr b="0" lang="de-DE" sz="2000" spc="-1" strike="noStrike">
              <a:solidFill>
                <a:srgbClr val="000000"/>
              </a:solidFill>
              <a:latin typeface="Spartan"/>
            </a:endParaRPr>
          </a:p>
        </p:txBody>
      </p:sp>
    </p:spTree>
  </p:cSld>
  <p:clrMap bg1="lt1" bg2="lt2" tx1="dk1" tx2="dk2" accent1="accent1" accent2="accent2" accent3="accent3" accent4="accent4" accent5="accent5" accent6="accent6" hlink="hlink" folHlink="folHlink"/>
  <p:sldLayoutIdLst>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slideLayout" Target="../slideLayouts/slideLayout13.xml"/><Relationship Id="rId1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docs.docker.com/compose/compose-file" TargetMode="External"/><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cncf.io/" TargetMode="External"/><Relationship Id="rId7" Type="http://schemas.openxmlformats.org/officeDocument/2006/relationships/slideLayout" Target="../slideLayouts/slideLayout13.xml"/><Relationship Id="rId8"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25.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25.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slideLayout" Target="../slideLayouts/slideLayout13.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slideLayout" Target="../slideLayouts/slideLayout49.xml"/><Relationship Id="rId7"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slideLayout" Target="../slideLayouts/slideLayout49.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25.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49.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slideLayout" Target="../slideLayouts/slideLayout49.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slideLayout" Target="../slideLayouts/slideLayout25.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slideLayout" Target="../slideLayouts/slideLayout49.xml"/><Relationship Id="rId7"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6" Type="http://schemas.openxmlformats.org/officeDocument/2006/relationships/image" Target="../media/image107.png"/><Relationship Id="rId7" Type="http://schemas.openxmlformats.org/officeDocument/2006/relationships/slideLayout" Target="../slideLayouts/slideLayout49.xml"/><Relationship Id="rId8"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wmf"/><Relationship Id="rId3" Type="http://schemas.openxmlformats.org/officeDocument/2006/relationships/slideLayout" Target="../slideLayouts/slideLayout13.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hyperlink" Target="https://kubernetes.io/docs/concepts/cluster-administration/networking/" TargetMode="External"/><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1" Type="http://schemas.openxmlformats.org/officeDocument/2006/relationships/slideLayout" Target="../slideLayouts/slideLayout13.xml"/><Relationship Id="rId1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19.wmf"/><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slideLayout" Target="../slideLayouts/slideLayout13.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slideLayout" Target="../slideLayouts/slideLayout13.xml"/><Relationship Id="rId5"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https://kubernetes.io/blog/2015/06/the-distributed-system-toolkit-patterns/" TargetMode="External"/><Relationship Id="rId2" Type="http://schemas.openxmlformats.org/officeDocument/2006/relationships/image" Target="../media/image132.png"/><Relationship Id="rId3" Type="http://schemas.openxmlformats.org/officeDocument/2006/relationships/slideLayout" Target="../slideLayouts/slideLayout13.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hyperlink" Target="https://kubernetes.io/blog/2015/06/the-distributed-system-toolkit-patterns/" TargetMode="External"/><Relationship Id="rId2" Type="http://schemas.openxmlformats.org/officeDocument/2006/relationships/image" Target="../media/image133.png"/><Relationship Id="rId3" Type="http://schemas.openxmlformats.org/officeDocument/2006/relationships/slideLayout" Target="../slideLayouts/slideLayout13.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kubernetes.io/blog/2015/06/the-distributed-system-toolkit-patterns/" TargetMode="External"/><Relationship Id="rId2" Type="http://schemas.openxmlformats.org/officeDocument/2006/relationships/image" Target="../media/image134.png"/><Relationship Id="rId3" Type="http://schemas.openxmlformats.org/officeDocument/2006/relationships/slideLayout" Target="../slideLayouts/slideLayout13.xml"/><Relationship Id="rId4" Type="http://schemas.openxmlformats.org/officeDocument/2006/relationships/notesSlide" Target="../notesSlides/notesSlide5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35.wmf"/><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jpeg"/><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slideLayout" Target="../slideLayouts/slideLayout13.xml"/><Relationship Id="rId6"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5" name="" descr=""/>
          <p:cNvPicPr/>
          <p:nvPr/>
        </p:nvPicPr>
        <p:blipFill>
          <a:blip r:embed="rId1"/>
          <a:stretch/>
        </p:blipFill>
        <p:spPr>
          <a:xfrm>
            <a:off x="-180000" y="-30240"/>
            <a:ext cx="12848040" cy="723024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Analogie 1: Applikationsserver</a:t>
            </a:r>
            <a:endParaRPr b="0" lang="de-DE" sz="2400" spc="-1" strike="noStrike">
              <a:solidFill>
                <a:srgbClr val="000000"/>
              </a:solidFill>
              <a:latin typeface="Spartan"/>
            </a:endParaRPr>
          </a:p>
        </p:txBody>
      </p:sp>
      <p:sp>
        <p:nvSpPr>
          <p:cNvPr id="534"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11D11B4A-B5B4-4B13-B02A-5553AFB9C091}" type="slidenum">
              <a:rPr b="0" lang="de-DE" sz="1000" spc="-1" strike="noStrike">
                <a:latin typeface="Arial"/>
              </a:rPr>
              <a:t>6</a:t>
            </a:fld>
            <a:endParaRPr b="0" lang="de-DE" sz="1000" spc="-1" strike="noStrike">
              <a:latin typeface="Times New Roman"/>
            </a:endParaRPr>
          </a:p>
        </p:txBody>
      </p:sp>
      <p:sp>
        <p:nvSpPr>
          <p:cNvPr id="535" name="Textplatzhalter 3"/>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sp>
        <p:nvSpPr>
          <p:cNvPr id="536" name="Rechteck 4"/>
          <p:cNvSpPr/>
          <p:nvPr/>
        </p:nvSpPr>
        <p:spPr>
          <a:xfrm>
            <a:off x="1827720" y="4143600"/>
            <a:ext cx="3647880" cy="468000"/>
          </a:xfrm>
          <a:prstGeom prst="rect">
            <a:avLst/>
          </a:prstGeom>
          <a:solidFill>
            <a:schemeClr val="tx1">
              <a:lumMod val="65000"/>
            </a:schemeClr>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Lokale Ressourcen</a:t>
            </a:r>
            <a:endParaRPr b="0" lang="de-DE" sz="2400" spc="-1" strike="noStrike">
              <a:latin typeface="Arial"/>
            </a:endParaRPr>
          </a:p>
        </p:txBody>
      </p:sp>
      <p:sp>
        <p:nvSpPr>
          <p:cNvPr id="537" name="Rechteck 6"/>
          <p:cNvSpPr/>
          <p:nvPr/>
        </p:nvSpPr>
        <p:spPr>
          <a:xfrm>
            <a:off x="1827720" y="356400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Betriebssystem</a:t>
            </a:r>
            <a:endParaRPr b="0" lang="de-DE" sz="2400" spc="-1" strike="noStrike">
              <a:latin typeface="Arial"/>
            </a:endParaRPr>
          </a:p>
        </p:txBody>
      </p:sp>
      <p:sp>
        <p:nvSpPr>
          <p:cNvPr id="538" name="Rechteck 7"/>
          <p:cNvSpPr/>
          <p:nvPr/>
        </p:nvSpPr>
        <p:spPr>
          <a:xfrm>
            <a:off x="1827720" y="293400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Applikationsserver</a:t>
            </a:r>
            <a:endParaRPr b="0" lang="de-DE" sz="2400" spc="-1" strike="noStrike">
              <a:latin typeface="Arial"/>
            </a:endParaRPr>
          </a:p>
        </p:txBody>
      </p:sp>
      <p:sp>
        <p:nvSpPr>
          <p:cNvPr id="539" name="Rechteck 10"/>
          <p:cNvSpPr/>
          <p:nvPr/>
        </p:nvSpPr>
        <p:spPr>
          <a:xfrm>
            <a:off x="6829200" y="4143600"/>
            <a:ext cx="3647880" cy="468000"/>
          </a:xfrm>
          <a:prstGeom prst="rect">
            <a:avLst/>
          </a:prstGeom>
          <a:solidFill>
            <a:schemeClr val="tx1">
              <a:lumMod val="65000"/>
            </a:schemeClr>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Cloud-Ressourcen</a:t>
            </a:r>
            <a:endParaRPr b="0" lang="de-DE" sz="2400" spc="-1" strike="noStrike">
              <a:latin typeface="Arial"/>
            </a:endParaRPr>
          </a:p>
        </p:txBody>
      </p:sp>
      <p:sp>
        <p:nvSpPr>
          <p:cNvPr id="540" name="Rechteck 12"/>
          <p:cNvSpPr/>
          <p:nvPr/>
        </p:nvSpPr>
        <p:spPr>
          <a:xfrm>
            <a:off x="6829200" y="356400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Cluster-Scheduler</a:t>
            </a:r>
            <a:endParaRPr b="0" lang="de-DE" sz="2400" spc="-1" strike="noStrike">
              <a:latin typeface="Arial"/>
            </a:endParaRPr>
          </a:p>
        </p:txBody>
      </p:sp>
      <p:sp>
        <p:nvSpPr>
          <p:cNvPr id="541" name="Rechteck 13"/>
          <p:cNvSpPr/>
          <p:nvPr/>
        </p:nvSpPr>
        <p:spPr>
          <a:xfrm>
            <a:off x="6829200" y="293400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Cluster-Orchestrierer</a:t>
            </a:r>
            <a:endParaRPr b="0" lang="de-DE" sz="2400" spc="-1" strike="noStrike">
              <a:latin typeface="Arial"/>
            </a:endParaRPr>
          </a:p>
        </p:txBody>
      </p:sp>
      <p:sp>
        <p:nvSpPr>
          <p:cNvPr id="542" name="Rechteck 26"/>
          <p:cNvSpPr/>
          <p:nvPr/>
        </p:nvSpPr>
        <p:spPr>
          <a:xfrm>
            <a:off x="1827720" y="2327040"/>
            <a:ext cx="3647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Anwendungspakete</a:t>
            </a:r>
            <a:endParaRPr b="0" lang="de-DE" sz="2400" spc="-1" strike="noStrike">
              <a:latin typeface="Arial"/>
            </a:endParaRPr>
          </a:p>
        </p:txBody>
      </p:sp>
      <p:sp>
        <p:nvSpPr>
          <p:cNvPr id="543" name="Rechteck 27"/>
          <p:cNvSpPr/>
          <p:nvPr/>
        </p:nvSpPr>
        <p:spPr>
          <a:xfrm>
            <a:off x="6829200" y="2327040"/>
            <a:ext cx="3647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44" name="Rechteck 29"/>
          <p:cNvSpPr/>
          <p:nvPr/>
        </p:nvSpPr>
        <p:spPr>
          <a:xfrm rot="20605800">
            <a:off x="601560" y="2777760"/>
            <a:ext cx="1475640" cy="445320"/>
          </a:xfrm>
          <a:prstGeom prst="rect">
            <a:avLst/>
          </a:prstGeom>
          <a:solidFill>
            <a:srgbClr val="92d050"/>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Deployment Deskriptoren</a:t>
            </a:r>
            <a:endParaRPr b="0" lang="de-DE" sz="1200" spc="-1" strike="noStrike">
              <a:latin typeface="Arial"/>
            </a:endParaRPr>
          </a:p>
        </p:txBody>
      </p:sp>
      <p:sp>
        <p:nvSpPr>
          <p:cNvPr id="545" name="Rechteck 30"/>
          <p:cNvSpPr/>
          <p:nvPr/>
        </p:nvSpPr>
        <p:spPr>
          <a:xfrm rot="20605800">
            <a:off x="10165680" y="2541960"/>
            <a:ext cx="1158480" cy="445320"/>
          </a:xfrm>
          <a:prstGeom prst="rect">
            <a:avLst/>
          </a:prstGeom>
          <a:solidFill>
            <a:srgbClr val="92d050"/>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Blaupause</a:t>
            </a:r>
            <a:endParaRPr b="0" lang="de-DE" sz="1200" spc="-1" strike="noStrike">
              <a:latin typeface="Arial"/>
            </a:endParaRPr>
          </a:p>
        </p:txBody>
      </p:sp>
      <p:sp>
        <p:nvSpPr>
          <p:cNvPr id="546" name="Pfeil nach links und rechts 31"/>
          <p:cNvSpPr/>
          <p:nvPr/>
        </p:nvSpPr>
        <p:spPr>
          <a:xfrm>
            <a:off x="5601240" y="3078000"/>
            <a:ext cx="1020240" cy="699480"/>
          </a:xfrm>
          <a:prstGeom prst="lef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timing>
    <p:tnLst>
      <p:par>
        <p:cTn id="87" dur="indefinite" restart="never" nodeType="tmRoot">
          <p:childTnLst>
            <p:seq>
              <p:cTn id="88" dur="indefinite" nodeType="mainSeq">
                <p:childTnLst>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539"/>
                                        </p:tgtEl>
                                        <p:attrNameLst>
                                          <p:attrName>style.visibility</p:attrName>
                                        </p:attrNameLst>
                                      </p:cBhvr>
                                      <p:to>
                                        <p:strVal val="visible"/>
                                      </p:to>
                                    </p:set>
                                  </p:childTnLst>
                                </p:cTn>
                              </p:par>
                              <p:par>
                                <p:cTn id="93" nodeType="withEffect" fill="hold" presetClass="entr" presetID="1">
                                  <p:stCondLst>
                                    <p:cond delay="0"/>
                                  </p:stCondLst>
                                  <p:childTnLst>
                                    <p:set>
                                      <p:cBhvr>
                                        <p:cTn id="94" dur="1" fill="hold">
                                          <p:stCondLst>
                                            <p:cond delay="0"/>
                                          </p:stCondLst>
                                        </p:cTn>
                                        <p:tgtEl>
                                          <p:spTgt spid="540"/>
                                        </p:tgtEl>
                                        <p:attrNameLst>
                                          <p:attrName>style.visibility</p:attrName>
                                        </p:attrNameLst>
                                      </p:cBhvr>
                                      <p:to>
                                        <p:strVal val="visible"/>
                                      </p:to>
                                    </p:set>
                                  </p:childTnLst>
                                </p:cTn>
                              </p:par>
                              <p:par>
                                <p:cTn id="95" nodeType="withEffect" fill="hold" presetClass="entr" presetID="1">
                                  <p:stCondLst>
                                    <p:cond delay="0"/>
                                  </p:stCondLst>
                                  <p:childTnLst>
                                    <p:set>
                                      <p:cBhvr>
                                        <p:cTn id="96" dur="1" fill="hold">
                                          <p:stCondLst>
                                            <p:cond delay="0"/>
                                          </p:stCondLst>
                                        </p:cTn>
                                        <p:tgtEl>
                                          <p:spTgt spid="541"/>
                                        </p:tgtEl>
                                        <p:attrNameLst>
                                          <p:attrName>style.visibility</p:attrName>
                                        </p:attrNameLst>
                                      </p:cBhvr>
                                      <p:to>
                                        <p:strVal val="visible"/>
                                      </p:to>
                                    </p:set>
                                  </p:childTnLst>
                                </p:cTn>
                              </p:par>
                              <p:par>
                                <p:cTn id="97" nodeType="withEffect" fill="hold" presetClass="entr" presetID="1">
                                  <p:stCondLst>
                                    <p:cond delay="0"/>
                                  </p:stCondLst>
                                  <p:childTnLst>
                                    <p:set>
                                      <p:cBhvr>
                                        <p:cTn id="98" dur="1" fill="hold">
                                          <p:stCondLst>
                                            <p:cond delay="0"/>
                                          </p:stCondLst>
                                        </p:cTn>
                                        <p:tgtEl>
                                          <p:spTgt spid="543"/>
                                        </p:tgtEl>
                                        <p:attrNameLst>
                                          <p:attrName>style.visibility</p:attrName>
                                        </p:attrNameLst>
                                      </p:cBhvr>
                                      <p:to>
                                        <p:strVal val="visible"/>
                                      </p:to>
                                    </p:set>
                                  </p:childTnLst>
                                </p:cTn>
                              </p:par>
                              <p:par>
                                <p:cTn id="99" nodeType="withEffect" fill="hold" presetClass="entr" presetID="1">
                                  <p:stCondLst>
                                    <p:cond delay="0"/>
                                  </p:stCondLst>
                                  <p:childTnLst>
                                    <p:set>
                                      <p:cBhvr>
                                        <p:cTn id="100" dur="1" fill="hold">
                                          <p:stCondLst>
                                            <p:cond delay="0"/>
                                          </p:stCondLst>
                                        </p:cTn>
                                        <p:tgtEl>
                                          <p:spTgt spid="545"/>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Analogie 2: Betriebssystem</a:t>
            </a:r>
            <a:endParaRPr b="0" lang="de-DE" sz="2400" spc="-1" strike="noStrike">
              <a:solidFill>
                <a:srgbClr val="000000"/>
              </a:solidFill>
              <a:latin typeface="Spartan"/>
            </a:endParaRPr>
          </a:p>
        </p:txBody>
      </p:sp>
      <p:sp>
        <p:nvSpPr>
          <p:cNvPr id="548"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EB3D6A34-6EB6-410C-B962-A9AAE42D015D}" type="slidenum">
              <a:rPr b="0" lang="de-DE" sz="1000" spc="-1" strike="noStrike">
                <a:latin typeface="Arial"/>
              </a:rPr>
              <a:t>6</a:t>
            </a:fld>
            <a:endParaRPr b="0" lang="de-DE" sz="1000" spc="-1" strike="noStrike">
              <a:latin typeface="Times New Roman"/>
            </a:endParaRPr>
          </a:p>
        </p:txBody>
      </p:sp>
      <p:sp>
        <p:nvSpPr>
          <p:cNvPr id="549" name="Textplatzhalter 3"/>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sp>
        <p:nvSpPr>
          <p:cNvPr id="550" name="Rechteck 5"/>
          <p:cNvSpPr/>
          <p:nvPr/>
        </p:nvSpPr>
        <p:spPr>
          <a:xfrm>
            <a:off x="1686600" y="387108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Linux</a:t>
            </a:r>
            <a:endParaRPr b="0" lang="de-DE" sz="2400" spc="-1" strike="noStrike">
              <a:latin typeface="Arial"/>
            </a:endParaRPr>
          </a:p>
        </p:txBody>
      </p:sp>
      <p:sp>
        <p:nvSpPr>
          <p:cNvPr id="551" name="Rechteck 6"/>
          <p:cNvSpPr/>
          <p:nvPr/>
        </p:nvSpPr>
        <p:spPr>
          <a:xfrm>
            <a:off x="1686600" y="320472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systemd</a:t>
            </a:r>
            <a:endParaRPr b="0" lang="de-DE" sz="2400" spc="-1" strike="noStrike">
              <a:latin typeface="Arial"/>
            </a:endParaRPr>
          </a:p>
        </p:txBody>
      </p:sp>
      <p:sp>
        <p:nvSpPr>
          <p:cNvPr id="552" name="Rechteck 7"/>
          <p:cNvSpPr/>
          <p:nvPr/>
        </p:nvSpPr>
        <p:spPr>
          <a:xfrm>
            <a:off x="3235320" y="2523960"/>
            <a:ext cx="1433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Apache</a:t>
            </a:r>
            <a:endParaRPr b="0" lang="de-DE" sz="2400" spc="-1" strike="noStrike">
              <a:latin typeface="Arial"/>
            </a:endParaRPr>
          </a:p>
        </p:txBody>
      </p:sp>
      <p:sp>
        <p:nvSpPr>
          <p:cNvPr id="553" name="Rechteck 8"/>
          <p:cNvSpPr/>
          <p:nvPr/>
        </p:nvSpPr>
        <p:spPr>
          <a:xfrm>
            <a:off x="1686600" y="2523960"/>
            <a:ext cx="1433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MySQL</a:t>
            </a:r>
            <a:endParaRPr b="0" lang="de-DE" sz="2400" spc="-1" strike="noStrike">
              <a:latin typeface="Arial"/>
            </a:endParaRPr>
          </a:p>
        </p:txBody>
      </p:sp>
      <p:sp>
        <p:nvSpPr>
          <p:cNvPr id="554" name="Rechteck 9"/>
          <p:cNvSpPr/>
          <p:nvPr/>
        </p:nvSpPr>
        <p:spPr>
          <a:xfrm>
            <a:off x="4784040" y="2523960"/>
            <a:ext cx="5194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t>
            </a:r>
            <a:endParaRPr b="0" lang="de-DE" sz="2400" spc="-1" strike="noStrike">
              <a:latin typeface="Arial"/>
            </a:endParaRPr>
          </a:p>
        </p:txBody>
      </p:sp>
      <p:sp>
        <p:nvSpPr>
          <p:cNvPr id="555" name="Rechteck 10"/>
          <p:cNvSpPr/>
          <p:nvPr/>
        </p:nvSpPr>
        <p:spPr>
          <a:xfrm>
            <a:off x="6857280" y="387108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Cluster-Scheduler</a:t>
            </a:r>
            <a:endParaRPr b="0" lang="de-DE" sz="2400" spc="-1" strike="noStrike">
              <a:latin typeface="Arial"/>
            </a:endParaRPr>
          </a:p>
        </p:txBody>
      </p:sp>
      <p:sp>
        <p:nvSpPr>
          <p:cNvPr id="556" name="Rechteck 11"/>
          <p:cNvSpPr/>
          <p:nvPr/>
        </p:nvSpPr>
        <p:spPr>
          <a:xfrm>
            <a:off x="6857280" y="3204720"/>
            <a:ext cx="3647880" cy="468000"/>
          </a:xfrm>
          <a:prstGeom prst="rect">
            <a:avLst/>
          </a:prstGeom>
          <a:solidFill>
            <a:srgbClr val="0070c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Cluster-Orchestrierer</a:t>
            </a:r>
            <a:endParaRPr b="0" lang="de-DE" sz="2400" spc="-1" strike="noStrike">
              <a:latin typeface="Arial"/>
            </a:endParaRPr>
          </a:p>
        </p:txBody>
      </p:sp>
      <p:sp>
        <p:nvSpPr>
          <p:cNvPr id="557" name="Rechteck 12"/>
          <p:cNvSpPr/>
          <p:nvPr/>
        </p:nvSpPr>
        <p:spPr>
          <a:xfrm>
            <a:off x="8406360" y="2523960"/>
            <a:ext cx="1433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Apache</a:t>
            </a:r>
            <a:endParaRPr b="0" lang="de-DE" sz="2400" spc="-1" strike="noStrike">
              <a:latin typeface="Arial"/>
            </a:endParaRPr>
          </a:p>
        </p:txBody>
      </p:sp>
      <p:sp>
        <p:nvSpPr>
          <p:cNvPr id="558" name="Rechteck 13"/>
          <p:cNvSpPr/>
          <p:nvPr/>
        </p:nvSpPr>
        <p:spPr>
          <a:xfrm>
            <a:off x="6857280" y="2523960"/>
            <a:ext cx="14338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MySQL</a:t>
            </a:r>
            <a:endParaRPr b="0" lang="de-DE" sz="2400" spc="-1" strike="noStrike">
              <a:latin typeface="Arial"/>
            </a:endParaRPr>
          </a:p>
        </p:txBody>
      </p:sp>
      <p:sp>
        <p:nvSpPr>
          <p:cNvPr id="559" name="Rechteck 14"/>
          <p:cNvSpPr/>
          <p:nvPr/>
        </p:nvSpPr>
        <p:spPr>
          <a:xfrm>
            <a:off x="9955080" y="2523960"/>
            <a:ext cx="5194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a:t>
            </a:r>
            <a:endParaRPr b="0" lang="de-DE" sz="2400" spc="-1" strike="noStrike">
              <a:latin typeface="Arial"/>
            </a:endParaRPr>
          </a:p>
        </p:txBody>
      </p:sp>
      <p:sp>
        <p:nvSpPr>
          <p:cNvPr id="560" name="Pfeil nach links und rechts 15"/>
          <p:cNvSpPr/>
          <p:nvPr/>
        </p:nvSpPr>
        <p:spPr>
          <a:xfrm>
            <a:off x="5585760" y="3017880"/>
            <a:ext cx="1020240" cy="699480"/>
          </a:xfrm>
          <a:prstGeom prst="leftRightArrow">
            <a:avLst>
              <a:gd name="adj1" fmla="val 50000"/>
              <a:gd name="adj2" fmla="val 50000"/>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childTnLst>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555"/>
                                        </p:tgtEl>
                                        <p:attrNameLst>
                                          <p:attrName>style.visibility</p:attrName>
                                        </p:attrNameLst>
                                      </p:cBhvr>
                                      <p:to>
                                        <p:strVal val="visible"/>
                                      </p:to>
                                    </p:set>
                                  </p:childTnLst>
                                </p:cTn>
                              </p:par>
                              <p:par>
                                <p:cTn id="109" nodeType="withEffect" fill="hold" presetClass="entr" presetID="1">
                                  <p:stCondLst>
                                    <p:cond delay="0"/>
                                  </p:stCondLst>
                                  <p:childTnLst>
                                    <p:set>
                                      <p:cBhvr>
                                        <p:cTn id="110" dur="1" fill="hold">
                                          <p:stCondLst>
                                            <p:cond delay="0"/>
                                          </p:stCondLst>
                                        </p:cTn>
                                        <p:tgtEl>
                                          <p:spTgt spid="556"/>
                                        </p:tgtEl>
                                        <p:attrNameLst>
                                          <p:attrName>style.visibility</p:attrName>
                                        </p:attrNameLst>
                                      </p:cBhvr>
                                      <p:to>
                                        <p:strVal val="visible"/>
                                      </p:to>
                                    </p:set>
                                  </p:childTnLst>
                                </p:cTn>
                              </p:par>
                              <p:par>
                                <p:cTn id="111" nodeType="withEffect" fill="hold" presetClass="entr" presetID="1">
                                  <p:stCondLst>
                                    <p:cond delay="0"/>
                                  </p:stCondLst>
                                  <p:childTnLst>
                                    <p:set>
                                      <p:cBhvr>
                                        <p:cTn id="112" dur="1" fill="hold">
                                          <p:stCondLst>
                                            <p:cond delay="0"/>
                                          </p:stCondLst>
                                        </p:cTn>
                                        <p:tgtEl>
                                          <p:spTgt spid="557"/>
                                        </p:tgtEl>
                                        <p:attrNameLst>
                                          <p:attrName>style.visibility</p:attrName>
                                        </p:attrNameLst>
                                      </p:cBhvr>
                                      <p:to>
                                        <p:strVal val="visible"/>
                                      </p:to>
                                    </p:set>
                                  </p:childTnLst>
                                </p:cTn>
                              </p:par>
                              <p:par>
                                <p:cTn id="113" nodeType="withEffect" fill="hold" presetClass="entr" presetID="1">
                                  <p:stCondLst>
                                    <p:cond delay="0"/>
                                  </p:stCondLst>
                                  <p:childTnLst>
                                    <p:set>
                                      <p:cBhvr>
                                        <p:cTn id="114" dur="1" fill="hold">
                                          <p:stCondLst>
                                            <p:cond delay="0"/>
                                          </p:stCondLst>
                                        </p:cTn>
                                        <p:tgtEl>
                                          <p:spTgt spid="558"/>
                                        </p:tgtEl>
                                        <p:attrNameLst>
                                          <p:attrName>style.visibility</p:attrName>
                                        </p:attrNameLst>
                                      </p:cBhvr>
                                      <p:to>
                                        <p:strVal val="visible"/>
                                      </p:to>
                                    </p:set>
                                  </p:childTnLst>
                                </p:cTn>
                              </p:par>
                              <p:par>
                                <p:cTn id="115" nodeType="withEffect" fill="hold" presetClass="entr" presetID="1">
                                  <p:stCondLst>
                                    <p:cond delay="0"/>
                                  </p:stCondLst>
                                  <p:childTnLst>
                                    <p:set>
                                      <p:cBhvr>
                                        <p:cTn id="116" dur="1" fill="hold">
                                          <p:stCondLst>
                                            <p:cond delay="0"/>
                                          </p:stCondLst>
                                        </p:cTn>
                                        <p:tgtEl>
                                          <p:spTgt spid="559"/>
                                        </p:tgtEl>
                                        <p:attrNameLst>
                                          <p:attrName>style.visibility</p:attrName>
                                        </p:attrNameLst>
                                      </p:cBhvr>
                                      <p:to>
                                        <p:strVal val="visible"/>
                                      </p:to>
                                    </p:set>
                                  </p:childTnLst>
                                </p:cTn>
                              </p:par>
                              <p:par>
                                <p:cTn id="117" nodeType="withEffect" fill="hold" presetClass="entr" presetID="1">
                                  <p:stCondLst>
                                    <p:cond delay="0"/>
                                  </p:stCondLst>
                                  <p:childTnLst>
                                    <p:set>
                                      <p:cBhvr>
                                        <p:cTn id="118"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Ein Cluster-Orchestrierer automatisiert vielerlei Betriebsaufgaben für Anwendung auf einem Cluster.</a:t>
            </a:r>
            <a:endParaRPr b="0" lang="de-DE" sz="2400" spc="-1" strike="noStrike">
              <a:solidFill>
                <a:srgbClr val="000000"/>
              </a:solidFill>
              <a:latin typeface="Spartan"/>
            </a:endParaRPr>
          </a:p>
        </p:txBody>
      </p:sp>
      <p:sp>
        <p:nvSpPr>
          <p:cNvPr id="562"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105974F4-DFF3-4115-8797-46E0F4BD3340}" type="slidenum">
              <a:rPr b="0" lang="de-DE" sz="1000" spc="-1" strike="noStrike">
                <a:latin typeface="Arial"/>
              </a:rPr>
              <a:t>6</a:t>
            </a:fld>
            <a:endParaRPr b="0" lang="de-DE" sz="1000" spc="-1" strike="noStrike">
              <a:latin typeface="Times New Roman"/>
            </a:endParaRPr>
          </a:p>
        </p:txBody>
      </p:sp>
      <p:sp>
        <p:nvSpPr>
          <p:cNvPr id="563" name="Inhaltsplatzhalter 3"/>
          <p:cNvSpPr txBox="1"/>
          <p:nvPr/>
        </p:nvSpPr>
        <p:spPr>
          <a:xfrm>
            <a:off x="540000" y="1616400"/>
            <a:ext cx="11112840" cy="4547160"/>
          </a:xfrm>
          <a:prstGeom prst="rect">
            <a:avLst/>
          </a:prstGeom>
          <a:noFill/>
          <a:ln w="0">
            <a:noFill/>
          </a:ln>
        </p:spPr>
        <p:txBody>
          <a:bodyPr lIns="0" rIns="0" tIns="0" bIns="0">
            <a:normAutofit fontScale="23000"/>
          </a:bodyPr>
          <a:p>
            <a:pPr lvl="1" marL="468000" indent="-467640">
              <a:lnSpc>
                <a:spcPct val="120000"/>
              </a:lnSpc>
              <a:spcAft>
                <a:spcPts val="1199"/>
              </a:spcAft>
              <a:buSzPct val="100016"/>
              <a:buBlip>
                <a:blip r:embed="rId1"/>
              </a:buBlip>
            </a:pPr>
            <a:r>
              <a:rPr b="0" lang="de-DE" sz="2600" spc="-1" strike="noStrike">
                <a:solidFill>
                  <a:srgbClr val="000000"/>
                </a:solidFill>
                <a:latin typeface="Spartan"/>
              </a:rPr>
              <a:t>Scheduling von Containern mit applikationsspezifischen Constraints (z.B. Deployment- und Start-Reihenfolgen, Gruppierung, …)</a:t>
            </a:r>
            <a:endParaRPr b="0" lang="de-DE" sz="2600" spc="-1" strike="noStrike">
              <a:solidFill>
                <a:srgbClr val="000000"/>
              </a:solidFill>
              <a:latin typeface="Spartan"/>
            </a:endParaRPr>
          </a:p>
          <a:p>
            <a:pPr lvl="1" marL="468000" indent="-467640">
              <a:lnSpc>
                <a:spcPct val="120000"/>
              </a:lnSpc>
              <a:spcAft>
                <a:spcPts val="1199"/>
              </a:spcAft>
              <a:buSzPct val="100016"/>
              <a:buBlip>
                <a:blip r:embed="rId2"/>
              </a:buBlip>
            </a:pPr>
            <a:r>
              <a:rPr b="0" lang="de-DE" sz="2600" spc="-1" strike="noStrike">
                <a:solidFill>
                  <a:srgbClr val="000000"/>
                </a:solidFill>
                <a:latin typeface="Spartan"/>
              </a:rPr>
              <a:t>Aufbau von notwendigen Netzwerk-Verbindungen zwischen Containern.</a:t>
            </a:r>
            <a:endParaRPr b="0" lang="de-DE" sz="2600" spc="-1" strike="noStrike">
              <a:solidFill>
                <a:srgbClr val="000000"/>
              </a:solidFill>
              <a:latin typeface="Spartan"/>
            </a:endParaRPr>
          </a:p>
          <a:p>
            <a:pPr lvl="1" marL="468000" indent="-467640">
              <a:lnSpc>
                <a:spcPct val="120000"/>
              </a:lnSpc>
              <a:spcAft>
                <a:spcPts val="1199"/>
              </a:spcAft>
              <a:buSzPct val="100016"/>
              <a:buBlip>
                <a:blip r:embed="rId3"/>
              </a:buBlip>
            </a:pPr>
            <a:r>
              <a:rPr b="0" lang="de-DE" sz="2600" spc="-1" strike="noStrike">
                <a:solidFill>
                  <a:srgbClr val="000000"/>
                </a:solidFill>
                <a:latin typeface="Spartan"/>
              </a:rPr>
              <a:t>Bereitstellung von persistenten Speichern für zustandsbehaftete Container.</a:t>
            </a:r>
            <a:endParaRPr b="0" lang="de-DE" sz="2600" spc="-1" strike="noStrike">
              <a:solidFill>
                <a:srgbClr val="000000"/>
              </a:solidFill>
              <a:latin typeface="Spartan"/>
            </a:endParaRPr>
          </a:p>
          <a:p>
            <a:pPr lvl="1" marL="468000" indent="-467640">
              <a:lnSpc>
                <a:spcPct val="120000"/>
              </a:lnSpc>
              <a:spcAft>
                <a:spcPts val="1199"/>
              </a:spcAft>
              <a:buSzPct val="100016"/>
              <a:buBlip>
                <a:blip r:embed="rId4"/>
              </a:buBlip>
            </a:pPr>
            <a:r>
              <a:rPr b="0" lang="de-DE" sz="2600" spc="-1" strike="noStrike">
                <a:solidFill>
                  <a:srgbClr val="000000"/>
                </a:solidFill>
                <a:latin typeface="Spartan"/>
              </a:rPr>
              <a:t>(Auto-)Skalierung von Containern.</a:t>
            </a:r>
            <a:endParaRPr b="0" lang="de-DE" sz="2600" spc="-1" strike="noStrike">
              <a:solidFill>
                <a:srgbClr val="000000"/>
              </a:solidFill>
              <a:latin typeface="Spartan"/>
            </a:endParaRPr>
          </a:p>
          <a:p>
            <a:pPr lvl="1" marL="468000" indent="-467640">
              <a:lnSpc>
                <a:spcPct val="120000"/>
              </a:lnSpc>
              <a:spcAft>
                <a:spcPts val="1199"/>
              </a:spcAft>
              <a:buSzPct val="100016"/>
              <a:buBlip>
                <a:blip r:embed="rId5"/>
              </a:buBlip>
            </a:pPr>
            <a:r>
              <a:rPr b="0" lang="de-DE" sz="2600" spc="-1" strike="noStrike">
                <a:solidFill>
                  <a:srgbClr val="000000"/>
                </a:solidFill>
                <a:latin typeface="Spartan"/>
              </a:rPr>
              <a:t>Re-Scheduling von Containern im Fehlerfall (Auto-Healing) oder zur Performance-Optimierung.</a:t>
            </a:r>
            <a:endParaRPr b="0" lang="de-DE" sz="2600" spc="-1" strike="noStrike">
              <a:solidFill>
                <a:srgbClr val="000000"/>
              </a:solidFill>
              <a:latin typeface="Spartan"/>
            </a:endParaRPr>
          </a:p>
          <a:p>
            <a:pPr lvl="1" marL="468000" indent="-467640">
              <a:lnSpc>
                <a:spcPct val="120000"/>
              </a:lnSpc>
              <a:spcAft>
                <a:spcPts val="1199"/>
              </a:spcAft>
              <a:buSzPct val="100016"/>
              <a:buBlip>
                <a:blip r:embed="rId6"/>
              </a:buBlip>
            </a:pPr>
            <a:r>
              <a:rPr b="0" lang="de-DE" sz="2600" spc="-1" strike="noStrike">
                <a:solidFill>
                  <a:srgbClr val="000000"/>
                </a:solidFill>
                <a:latin typeface="Spartan"/>
              </a:rPr>
              <a:t>Container-Logistik: Verwaltung und Bereitstellung von Containern. </a:t>
            </a:r>
            <a:endParaRPr b="0" lang="de-DE" sz="2600" spc="-1" strike="noStrike">
              <a:solidFill>
                <a:srgbClr val="000000"/>
              </a:solidFill>
              <a:latin typeface="Spartan"/>
            </a:endParaRPr>
          </a:p>
          <a:p>
            <a:pPr lvl="1" marL="468000" indent="-467640">
              <a:lnSpc>
                <a:spcPct val="120000"/>
              </a:lnSpc>
              <a:spcAft>
                <a:spcPts val="1199"/>
              </a:spcAft>
              <a:buSzPct val="100016"/>
              <a:buBlip>
                <a:blip r:embed="rId7"/>
              </a:buBlip>
            </a:pPr>
            <a:r>
              <a:rPr b="0" lang="de-DE" sz="2600" spc="-1" strike="noStrike">
                <a:solidFill>
                  <a:srgbClr val="000000"/>
                </a:solidFill>
                <a:latin typeface="Spartan"/>
              </a:rPr>
              <a:t>Package-Management: Verwaltung und Bereitstellung von Applikationen.</a:t>
            </a:r>
            <a:endParaRPr b="0" lang="de-DE" sz="2600" spc="-1" strike="noStrike">
              <a:solidFill>
                <a:srgbClr val="000000"/>
              </a:solidFill>
              <a:latin typeface="Spartan"/>
            </a:endParaRPr>
          </a:p>
          <a:p>
            <a:pPr lvl="1" marL="468000" indent="-467640">
              <a:lnSpc>
                <a:spcPct val="120000"/>
              </a:lnSpc>
              <a:spcAft>
                <a:spcPts val="1199"/>
              </a:spcAft>
              <a:buSzPct val="100016"/>
              <a:buBlip>
                <a:blip r:embed="rId8"/>
              </a:buBlip>
            </a:pPr>
            <a:r>
              <a:rPr b="0" lang="de-DE" sz="2600" spc="-1" strike="noStrike">
                <a:solidFill>
                  <a:srgbClr val="000000"/>
                </a:solidFill>
                <a:latin typeface="Spartan"/>
              </a:rPr>
              <a:t>Bereitstellung von Administrationsschnittstellen (Remote-API, Kommandozeile).</a:t>
            </a:r>
            <a:endParaRPr b="0" lang="de-DE" sz="2600" spc="-1" strike="noStrike">
              <a:solidFill>
                <a:srgbClr val="000000"/>
              </a:solidFill>
              <a:latin typeface="Spartan"/>
            </a:endParaRPr>
          </a:p>
          <a:p>
            <a:pPr lvl="1" marL="468000" indent="-467640">
              <a:lnSpc>
                <a:spcPct val="120000"/>
              </a:lnSpc>
              <a:spcAft>
                <a:spcPts val="1199"/>
              </a:spcAft>
              <a:buSzPct val="100016"/>
              <a:buBlip>
                <a:blip r:embed="rId9"/>
              </a:buBlip>
            </a:pPr>
            <a:r>
              <a:rPr b="0" lang="de-DE" sz="2600" spc="-1" strike="noStrike">
                <a:solidFill>
                  <a:srgbClr val="000000"/>
                </a:solidFill>
                <a:latin typeface="Spartan"/>
              </a:rPr>
              <a:t>Management von Services: Service Discovery, Naming, Load Balancing.</a:t>
            </a:r>
            <a:endParaRPr b="0" lang="de-DE" sz="2600" spc="-1" strike="noStrike">
              <a:solidFill>
                <a:srgbClr val="000000"/>
              </a:solidFill>
              <a:latin typeface="Spartan"/>
            </a:endParaRPr>
          </a:p>
          <a:p>
            <a:pPr lvl="1" marL="468000" indent="-467640">
              <a:lnSpc>
                <a:spcPct val="120000"/>
              </a:lnSpc>
              <a:spcAft>
                <a:spcPts val="1199"/>
              </a:spcAft>
              <a:buSzPct val="100016"/>
              <a:buBlip>
                <a:blip r:embed="rId10"/>
              </a:buBlip>
            </a:pPr>
            <a:r>
              <a:rPr b="0" lang="de-DE" sz="2600" spc="-1" strike="noStrike">
                <a:solidFill>
                  <a:srgbClr val="000000"/>
                </a:solidFill>
                <a:latin typeface="Spartan"/>
              </a:rPr>
              <a:t>Automatismen für Rollout-Workflows wie z.B. Canary Rollout.</a:t>
            </a:r>
            <a:endParaRPr b="0" lang="de-DE" sz="2600" spc="-1" strike="noStrike">
              <a:solidFill>
                <a:srgbClr val="000000"/>
              </a:solidFill>
              <a:latin typeface="Spartan"/>
            </a:endParaRPr>
          </a:p>
          <a:p>
            <a:pPr lvl="1" marL="468000" indent="-467640">
              <a:lnSpc>
                <a:spcPct val="120000"/>
              </a:lnSpc>
              <a:spcAft>
                <a:spcPts val="1199"/>
              </a:spcAft>
              <a:buSzPct val="100016"/>
              <a:buBlip>
                <a:blip r:embed="rId11"/>
              </a:buBlip>
            </a:pPr>
            <a:r>
              <a:rPr b="0" lang="de-DE" sz="2600" spc="-1" strike="noStrike">
                <a:solidFill>
                  <a:srgbClr val="000000"/>
                </a:solidFill>
                <a:latin typeface="Spartan"/>
              </a:rPr>
              <a:t>Monitoring und Diagnose von Containern und Services. </a:t>
            </a:r>
            <a:endParaRPr b="0" lang="de-DE" sz="2600" spc="-1" strike="noStrike">
              <a:solidFill>
                <a:srgbClr val="000000"/>
              </a:solidFill>
              <a:latin typeface="Spartan"/>
            </a:endParaRPr>
          </a:p>
          <a:p>
            <a:pPr>
              <a:lnSpc>
                <a:spcPct val="125000"/>
              </a:lnSpc>
              <a:spcAft>
                <a:spcPts val="901"/>
              </a:spcAft>
              <a:tabLst>
                <a:tab algn="l" pos="0"/>
              </a:tabLst>
            </a:pPr>
            <a:endParaRPr b="0" lang="de-DE" sz="26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1-Level- vs. 2-Level-Orchestrierung</a:t>
            </a:r>
            <a:endParaRPr b="0" lang="de-DE" sz="2400" spc="-1" strike="noStrike">
              <a:solidFill>
                <a:srgbClr val="000000"/>
              </a:solidFill>
              <a:latin typeface="Spartan"/>
            </a:endParaRPr>
          </a:p>
        </p:txBody>
      </p:sp>
      <p:sp>
        <p:nvSpPr>
          <p:cNvPr id="565"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A885DD3F-6A2E-4CDA-8FFC-95816157E5D5}" type="slidenum">
              <a:rPr b="0" lang="de-DE" sz="1000" spc="-1" strike="noStrike">
                <a:latin typeface="Arial"/>
              </a:rPr>
              <a:t>12</a:t>
            </a:fld>
            <a:endParaRPr b="0" lang="de-DE" sz="1000" spc="-1" strike="noStrike">
              <a:latin typeface="Times New Roman"/>
            </a:endParaRPr>
          </a:p>
        </p:txBody>
      </p:sp>
      <p:sp>
        <p:nvSpPr>
          <p:cNvPr id="566" name="Rechteck 5"/>
          <p:cNvSpPr/>
          <p:nvPr/>
        </p:nvSpPr>
        <p:spPr>
          <a:xfrm>
            <a:off x="1204200" y="1754640"/>
            <a:ext cx="247176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67" name="Rechteck 6"/>
          <p:cNvSpPr/>
          <p:nvPr/>
        </p:nvSpPr>
        <p:spPr>
          <a:xfrm rot="20605800">
            <a:off x="755640" y="153000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Blaupause</a:t>
            </a:r>
            <a:endParaRPr b="0" lang="de-DE" sz="1200" spc="-1" strike="noStrike">
              <a:latin typeface="Arial"/>
            </a:endParaRPr>
          </a:p>
        </p:txBody>
      </p:sp>
      <p:sp>
        <p:nvSpPr>
          <p:cNvPr id="568" name="Rechteck 7"/>
          <p:cNvSpPr/>
          <p:nvPr/>
        </p:nvSpPr>
        <p:spPr>
          <a:xfrm>
            <a:off x="2611080" y="3125880"/>
            <a:ext cx="230868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69" name="Rechteck 8"/>
          <p:cNvSpPr/>
          <p:nvPr/>
        </p:nvSpPr>
        <p:spPr>
          <a:xfrm rot="20605800">
            <a:off x="2162520" y="290124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Blaupause</a:t>
            </a:r>
            <a:endParaRPr b="0" lang="de-DE" sz="1200" spc="-1" strike="noStrike">
              <a:latin typeface="Arial"/>
            </a:endParaRPr>
          </a:p>
        </p:txBody>
      </p:sp>
      <p:sp>
        <p:nvSpPr>
          <p:cNvPr id="570" name="Rechteck 9"/>
          <p:cNvSpPr/>
          <p:nvPr/>
        </p:nvSpPr>
        <p:spPr>
          <a:xfrm>
            <a:off x="981000" y="4327200"/>
            <a:ext cx="259920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71" name="Rechteck 10"/>
          <p:cNvSpPr/>
          <p:nvPr/>
        </p:nvSpPr>
        <p:spPr>
          <a:xfrm rot="20605800">
            <a:off x="532440" y="410256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Blaupause</a:t>
            </a:r>
            <a:endParaRPr b="0" lang="de-DE" sz="1200" spc="-1" strike="noStrike">
              <a:latin typeface="Arial"/>
            </a:endParaRPr>
          </a:p>
        </p:txBody>
      </p:sp>
      <p:sp>
        <p:nvSpPr>
          <p:cNvPr id="572" name="Gerade Verbindung mit Pfeil 12"/>
          <p:cNvSpPr/>
          <p:nvPr/>
        </p:nvSpPr>
        <p:spPr>
          <a:xfrm>
            <a:off x="1398960" y="1966320"/>
            <a:ext cx="1279440" cy="94356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73" name="Gerade Verbindung mit Pfeil 14"/>
          <p:cNvSpPr/>
          <p:nvPr/>
        </p:nvSpPr>
        <p:spPr>
          <a:xfrm flipH="1">
            <a:off x="1667520" y="3289320"/>
            <a:ext cx="519120" cy="87012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74" name="Rechteck 15"/>
          <p:cNvSpPr/>
          <p:nvPr/>
        </p:nvSpPr>
        <p:spPr>
          <a:xfrm>
            <a:off x="5832360" y="3749400"/>
            <a:ext cx="259920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75" name="Rechteck 16"/>
          <p:cNvSpPr/>
          <p:nvPr/>
        </p:nvSpPr>
        <p:spPr>
          <a:xfrm rot="20605800">
            <a:off x="5383440" y="352476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Container-Blaupause</a:t>
            </a:r>
            <a:endParaRPr b="0" lang="de-DE" sz="1200" spc="-1" strike="noStrike">
              <a:latin typeface="Arial"/>
            </a:endParaRPr>
          </a:p>
        </p:txBody>
      </p:sp>
      <p:sp>
        <p:nvSpPr>
          <p:cNvPr id="576" name="Rechteck 17"/>
          <p:cNvSpPr/>
          <p:nvPr/>
        </p:nvSpPr>
        <p:spPr>
          <a:xfrm>
            <a:off x="9202680" y="3749400"/>
            <a:ext cx="259920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77" name="Rechteck 18"/>
          <p:cNvSpPr/>
          <p:nvPr/>
        </p:nvSpPr>
        <p:spPr>
          <a:xfrm rot="20605800">
            <a:off x="8754120" y="352476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Container-Blaupause</a:t>
            </a:r>
            <a:endParaRPr b="0" lang="de-DE" sz="1200" spc="-1" strike="noStrike">
              <a:latin typeface="Arial"/>
            </a:endParaRPr>
          </a:p>
        </p:txBody>
      </p:sp>
      <p:sp>
        <p:nvSpPr>
          <p:cNvPr id="578" name="Rechteck 19"/>
          <p:cNvSpPr/>
          <p:nvPr/>
        </p:nvSpPr>
        <p:spPr>
          <a:xfrm>
            <a:off x="7706880" y="4720320"/>
            <a:ext cx="2599200" cy="468000"/>
          </a:xfrm>
          <a:prstGeom prst="rect">
            <a:avLst/>
          </a:prstGeom>
          <a:solidFill>
            <a:srgbClr val="92d050"/>
          </a:solidFill>
          <a:ln w="12700">
            <a:noFill/>
          </a:ln>
        </p:spPr>
        <p:style>
          <a:lnRef idx="0"/>
          <a:fillRef idx="0"/>
          <a:effectRef idx="0"/>
          <a:fontRef idx="minor"/>
        </p:style>
        <p:txBody>
          <a:bodyPr horzOverflow="overflow" vertOverflow="overflow" lIns="50760" rIns="50760" tIns="50760" bIns="50760" anchor="ctr">
            <a:spAutoFit/>
          </a:bodyPr>
          <a:p>
            <a:pPr algn="ctr">
              <a:lnSpc>
                <a:spcPct val="100000"/>
              </a:lnSpc>
              <a:tabLst>
                <a:tab algn="l" pos="0"/>
              </a:tabLst>
            </a:pPr>
            <a:r>
              <a:rPr b="0" lang="de-DE" sz="2400" spc="-1" strike="noStrike">
                <a:solidFill>
                  <a:srgbClr val="ffffff"/>
                </a:solidFill>
                <a:latin typeface="Spartan"/>
              </a:rPr>
              <a:t>Container</a:t>
            </a:r>
            <a:endParaRPr b="0" lang="de-DE" sz="2400" spc="-1" strike="noStrike">
              <a:latin typeface="Arial"/>
            </a:endParaRPr>
          </a:p>
        </p:txBody>
      </p:sp>
      <p:sp>
        <p:nvSpPr>
          <p:cNvPr id="579" name="Rechteck 20"/>
          <p:cNvSpPr/>
          <p:nvPr/>
        </p:nvSpPr>
        <p:spPr>
          <a:xfrm rot="20605800">
            <a:off x="7258320" y="4495680"/>
            <a:ext cx="1158480" cy="44532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200" spc="-1" strike="noStrike">
                <a:solidFill>
                  <a:srgbClr val="ffffff"/>
                </a:solidFill>
                <a:latin typeface="Spartan"/>
              </a:rPr>
              <a:t>Container-Blaupause</a:t>
            </a:r>
            <a:endParaRPr b="0" lang="de-DE" sz="1200" spc="-1" strike="noStrike">
              <a:latin typeface="Arial"/>
            </a:endParaRPr>
          </a:p>
        </p:txBody>
      </p:sp>
      <p:sp>
        <p:nvSpPr>
          <p:cNvPr id="580" name="Rechteck 21"/>
          <p:cNvSpPr/>
          <p:nvPr/>
        </p:nvSpPr>
        <p:spPr>
          <a:xfrm>
            <a:off x="6717600" y="1586880"/>
            <a:ext cx="3784680" cy="637200"/>
          </a:xfrm>
          <a:prstGeom prst="rect">
            <a:avLst/>
          </a:prstGeom>
          <a:solidFill>
            <a:schemeClr val="bg1">
              <a:lumMod val="50000"/>
            </a:schemeClr>
          </a:solidFill>
          <a:ln>
            <a:solidFill>
              <a:srgbClr val="ffffff"/>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2000" spc="-1" strike="noStrike">
                <a:solidFill>
                  <a:srgbClr val="ffffff"/>
                </a:solidFill>
                <a:latin typeface="Spartan"/>
              </a:rPr>
              <a:t>Applikations-Blaupause</a:t>
            </a:r>
            <a:endParaRPr b="0" lang="de-DE" sz="2000" spc="-1" strike="noStrike">
              <a:latin typeface="Arial"/>
            </a:endParaRPr>
          </a:p>
        </p:txBody>
      </p:sp>
      <p:sp>
        <p:nvSpPr>
          <p:cNvPr id="581" name="Gerade Verbindung mit Pfeil 23"/>
          <p:cNvSpPr/>
          <p:nvPr/>
        </p:nvSpPr>
        <p:spPr>
          <a:xfrm flipH="1">
            <a:off x="6323040" y="2224800"/>
            <a:ext cx="808560" cy="114372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82" name="Gerade Verbindung mit Pfeil 24"/>
          <p:cNvSpPr/>
          <p:nvPr/>
        </p:nvSpPr>
        <p:spPr>
          <a:xfrm flipH="1">
            <a:off x="8276400" y="2224800"/>
            <a:ext cx="333360" cy="211428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83" name="Gerade Verbindung mit Pfeil 27"/>
          <p:cNvSpPr/>
          <p:nvPr/>
        </p:nvSpPr>
        <p:spPr>
          <a:xfrm flipH="1">
            <a:off x="9269640" y="2224800"/>
            <a:ext cx="178200" cy="130896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84" name="Textfeld 31"/>
          <p:cNvSpPr/>
          <p:nvPr/>
        </p:nvSpPr>
        <p:spPr>
          <a:xfrm>
            <a:off x="1151640" y="5361480"/>
            <a:ext cx="30538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1-Level-Orchestrierung</a:t>
            </a:r>
            <a:br/>
            <a:r>
              <a:rPr b="0" lang="de-DE" sz="1800" spc="-1" strike="noStrike">
                <a:solidFill>
                  <a:srgbClr val="000000"/>
                </a:solidFill>
                <a:latin typeface="Spartan"/>
              </a:rPr>
              <a:t>(Container-Graph)</a:t>
            </a:r>
            <a:endParaRPr b="0" lang="de-DE" sz="1800" spc="-1" strike="noStrike">
              <a:latin typeface="Arial"/>
            </a:endParaRPr>
          </a:p>
        </p:txBody>
      </p:sp>
      <p:sp>
        <p:nvSpPr>
          <p:cNvPr id="585" name="Textfeld 32"/>
          <p:cNvSpPr/>
          <p:nvPr/>
        </p:nvSpPr>
        <p:spPr>
          <a:xfrm>
            <a:off x="6259680" y="5458680"/>
            <a:ext cx="5493960" cy="912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de-DE" sz="1800" spc="-1" strike="noStrike">
                <a:solidFill>
                  <a:srgbClr val="000000"/>
                </a:solidFill>
                <a:latin typeface="Spartan"/>
              </a:rPr>
              <a:t>2-Level-Orchestrierung</a:t>
            </a:r>
            <a:br/>
            <a:r>
              <a:rPr b="0" lang="de-DE" sz="1800" spc="-1" strike="noStrike">
                <a:solidFill>
                  <a:srgbClr val="000000"/>
                </a:solidFill>
                <a:latin typeface="Spartan"/>
              </a:rPr>
              <a:t>(Container-Repository mit zentraler Bauanleitung)</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1-</a:t>
            </a:r>
            <a:r>
              <a:rPr b="1" lang="de-DE" sz="2400" spc="-21" strike="noStrike">
                <a:solidFill>
                  <a:srgbClr val="000000"/>
                </a:solidFill>
                <a:latin typeface="Spartan"/>
              </a:rPr>
              <a:t>Level- </a:t>
            </a:r>
            <a:r>
              <a:rPr b="1" lang="de-DE" sz="2400" spc="-21" strike="noStrike">
                <a:solidFill>
                  <a:srgbClr val="000000"/>
                </a:solidFill>
                <a:latin typeface="Spartan"/>
              </a:rPr>
              <a:t>vs. 2-</a:t>
            </a:r>
            <a:r>
              <a:rPr b="1" lang="de-DE" sz="2400" spc="-21" strike="noStrike">
                <a:solidFill>
                  <a:srgbClr val="000000"/>
                </a:solidFill>
                <a:latin typeface="Spartan"/>
              </a:rPr>
              <a:t>Level-</a:t>
            </a:r>
            <a:r>
              <a:rPr b="1" lang="de-DE" sz="2400" spc="-21" strike="noStrike">
                <a:solidFill>
                  <a:srgbClr val="000000"/>
                </a:solidFill>
                <a:latin typeface="Spartan"/>
              </a:rPr>
              <a:t>Orche</a:t>
            </a:r>
            <a:r>
              <a:rPr b="1" lang="de-DE" sz="2400" spc="-21" strike="noStrike">
                <a:solidFill>
                  <a:srgbClr val="000000"/>
                </a:solidFill>
                <a:latin typeface="Spartan"/>
              </a:rPr>
              <a:t>strier</a:t>
            </a:r>
            <a:r>
              <a:rPr b="1" lang="de-DE" sz="2400" spc="-21" strike="noStrike">
                <a:solidFill>
                  <a:srgbClr val="000000"/>
                </a:solidFill>
                <a:latin typeface="Spartan"/>
              </a:rPr>
              <a:t>ung</a:t>
            </a:r>
            <a:endParaRPr b="0" lang="de-DE" sz="2400" spc="-1" strike="noStrike">
              <a:solidFill>
                <a:srgbClr val="000000"/>
              </a:solidFill>
              <a:latin typeface="Spartan"/>
            </a:endParaRPr>
          </a:p>
        </p:txBody>
      </p:sp>
      <p:sp>
        <p:nvSpPr>
          <p:cNvPr id="587"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764C238E-CACA-458D-B6F0-BC6BF56E4380}" type="slidenum">
              <a:rPr b="0" lang="de-DE" sz="1000" spc="-1" strike="noStrike">
                <a:latin typeface="Arial"/>
              </a:rPr>
              <a:t>12</a:t>
            </a:fld>
            <a:endParaRPr b="0" lang="de-DE" sz="1000" spc="-1" strike="noStrike">
              <a:latin typeface="Times New Roman"/>
            </a:endParaRPr>
          </a:p>
        </p:txBody>
      </p:sp>
      <p:sp>
        <p:nvSpPr>
          <p:cNvPr id="588" name="Textfeld 31"/>
          <p:cNvSpPr/>
          <p:nvPr/>
        </p:nvSpPr>
        <p:spPr>
          <a:xfrm>
            <a:off x="1132920" y="5680440"/>
            <a:ext cx="305388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latin typeface="Spartan"/>
              </a:rPr>
              <a:t>1-Level-Orchestrierung</a:t>
            </a:r>
            <a:br/>
            <a:r>
              <a:rPr b="0" lang="de-DE" sz="1800" spc="-1" strike="noStrike">
                <a:latin typeface="Spartan"/>
              </a:rPr>
              <a:t>(Container-Graph)</a:t>
            </a:r>
            <a:endParaRPr b="0" lang="de-DE" sz="1800" spc="-1" strike="noStrike">
              <a:latin typeface="Arial"/>
            </a:endParaRPr>
          </a:p>
        </p:txBody>
      </p:sp>
      <p:sp>
        <p:nvSpPr>
          <p:cNvPr id="589" name="Textfeld 32"/>
          <p:cNvSpPr/>
          <p:nvPr/>
        </p:nvSpPr>
        <p:spPr>
          <a:xfrm>
            <a:off x="6240960" y="5777640"/>
            <a:ext cx="5493960" cy="9126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1" lang="de-DE" sz="1800" spc="-1" strike="noStrike">
                <a:latin typeface="Spartan"/>
              </a:rPr>
              <a:t>2-Level-Orchestrierung</a:t>
            </a:r>
            <a:br/>
            <a:r>
              <a:rPr b="0" lang="de-DE" sz="1800" spc="-1" strike="noStrike">
                <a:latin typeface="Spartan"/>
              </a:rPr>
              <a:t>(Container-Repository mit zentraler Bauanleitung)</a:t>
            </a:r>
            <a:endParaRPr b="0" lang="de-DE" sz="1800" spc="-1" strike="noStrike">
              <a:latin typeface="Arial"/>
            </a:endParaRPr>
          </a:p>
        </p:txBody>
      </p:sp>
      <p:sp>
        <p:nvSpPr>
          <p:cNvPr id="590" name="Rechteck 25"/>
          <p:cNvSpPr/>
          <p:nvPr/>
        </p:nvSpPr>
        <p:spPr>
          <a:xfrm>
            <a:off x="1298160" y="2942280"/>
            <a:ext cx="3198960" cy="155052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600" spc="-1" strike="noStrike">
                <a:solidFill>
                  <a:srgbClr val="000000"/>
                </a:solidFill>
                <a:latin typeface="Source Code Pro"/>
              </a:rPr>
              <a:t>FROM ubuntu</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ENTRYPOINT nginx</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EXPOSE 80</a:t>
            </a:r>
            <a:endParaRPr b="0" lang="de-DE" sz="1600" spc="-1" strike="noStrike">
              <a:latin typeface="Arial"/>
            </a:endParaRPr>
          </a:p>
          <a:p>
            <a:pPr>
              <a:lnSpc>
                <a:spcPct val="100000"/>
              </a:lnSpc>
              <a:tabLst>
                <a:tab algn="l" pos="0"/>
              </a:tabLst>
            </a:pPr>
            <a:endParaRPr b="0" lang="de-DE" sz="1600" spc="-1" strike="noStrike">
              <a:latin typeface="Arial"/>
            </a:endParaRPr>
          </a:p>
          <a:p>
            <a:pPr>
              <a:lnSpc>
                <a:spcPct val="100000"/>
              </a:lnSpc>
              <a:tabLst>
                <a:tab algn="l" pos="0"/>
              </a:tabLst>
            </a:pPr>
            <a:r>
              <a:rPr b="0" lang="en-US" sz="1600" spc="-1" strike="noStrike">
                <a:solidFill>
                  <a:srgbClr val="000000"/>
                </a:solidFill>
                <a:latin typeface="Source Code Pro"/>
              </a:rPr>
              <a:t>docker run -d --link nginx:nginx</a:t>
            </a:r>
            <a:endParaRPr b="0" lang="de-DE" sz="1600" spc="-1" strike="noStrike">
              <a:latin typeface="Arial"/>
            </a:endParaRPr>
          </a:p>
        </p:txBody>
      </p:sp>
      <p:sp>
        <p:nvSpPr>
          <p:cNvPr id="591" name="Rechteck 26"/>
          <p:cNvSpPr/>
          <p:nvPr/>
        </p:nvSpPr>
        <p:spPr>
          <a:xfrm>
            <a:off x="5869800" y="1006920"/>
            <a:ext cx="3390840" cy="47142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600" spc="-1" strike="noStrike">
                <a:solidFill>
                  <a:srgbClr val="515151"/>
                </a:solidFill>
                <a:latin typeface="Source Code Pro"/>
              </a:rPr>
              <a:t>weba:</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image: qaware/nginx</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expose: </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- 80</a:t>
            </a:r>
            <a:endParaRPr b="0" lang="de-DE" sz="1600" spc="-1" strike="noStrike">
              <a:latin typeface="Arial"/>
            </a:endParaRPr>
          </a:p>
          <a:p>
            <a:pPr>
              <a:lnSpc>
                <a:spcPct val="100000"/>
              </a:lnSpc>
              <a:tabLst>
                <a:tab algn="l" pos="0"/>
              </a:tabLst>
            </a:pPr>
            <a:endParaRPr b="0" lang="de-DE" sz="1600" spc="-1" strike="noStrike">
              <a:latin typeface="Arial"/>
            </a:endParaRPr>
          </a:p>
          <a:p>
            <a:pPr>
              <a:lnSpc>
                <a:spcPct val="100000"/>
              </a:lnSpc>
              <a:tabLst>
                <a:tab algn="l" pos="0"/>
              </a:tabLst>
            </a:pPr>
            <a:r>
              <a:rPr b="0" lang="de-DE" sz="1600" spc="-1" strike="noStrike">
                <a:solidFill>
                  <a:srgbClr val="515151"/>
                </a:solidFill>
                <a:latin typeface="Source Code Pro"/>
              </a:rPr>
              <a:t>webb:</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image: qaware/nginx</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expose: </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- 80</a:t>
            </a:r>
            <a:endParaRPr b="0" lang="de-DE" sz="1600" spc="-1" strike="noStrike">
              <a:latin typeface="Arial"/>
            </a:endParaRPr>
          </a:p>
          <a:p>
            <a:pPr>
              <a:lnSpc>
                <a:spcPct val="100000"/>
              </a:lnSpc>
              <a:tabLst>
                <a:tab algn="l" pos="0"/>
              </a:tabLst>
            </a:pP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haproxy:</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image: qaware/haproxy</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links:</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weba</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webb</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ports:</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„80:80“</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expose:</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      </a:t>
            </a:r>
            <a:r>
              <a:rPr b="0" lang="de-DE" sz="1600" spc="-1" strike="noStrike">
                <a:solidFill>
                  <a:srgbClr val="000000"/>
                </a:solidFill>
                <a:latin typeface="Source Code Pro"/>
              </a:rPr>
              <a:t>- 80</a:t>
            </a:r>
            <a:endParaRPr b="0" lang="de-DE" sz="1600" spc="-1" strike="noStrike">
              <a:latin typeface="Arial"/>
            </a:endParaRPr>
          </a:p>
        </p:txBody>
      </p:sp>
      <p:sp>
        <p:nvSpPr>
          <p:cNvPr id="592" name="Rechteck 28"/>
          <p:cNvSpPr/>
          <p:nvPr/>
        </p:nvSpPr>
        <p:spPr>
          <a:xfrm>
            <a:off x="9329400" y="1725480"/>
            <a:ext cx="2228040" cy="820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600" spc="-1" strike="noStrike">
                <a:solidFill>
                  <a:srgbClr val="000000"/>
                </a:solidFill>
                <a:latin typeface="Source Code Pro"/>
              </a:rPr>
              <a:t>FROM ubuntu</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ENTRYPOINT nginx</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EXPOSE 80</a:t>
            </a:r>
            <a:endParaRPr b="0" lang="de-DE" sz="1600" spc="-1" strike="noStrike">
              <a:latin typeface="Arial"/>
            </a:endParaRPr>
          </a:p>
        </p:txBody>
      </p:sp>
      <p:sp>
        <p:nvSpPr>
          <p:cNvPr id="593" name="Rechteck 29"/>
          <p:cNvSpPr/>
          <p:nvPr/>
        </p:nvSpPr>
        <p:spPr>
          <a:xfrm>
            <a:off x="9317880" y="3983040"/>
            <a:ext cx="2417040" cy="82044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600" spc="-1" strike="noStrike">
                <a:solidFill>
                  <a:srgbClr val="000000"/>
                </a:solidFill>
                <a:latin typeface="Source Code Pro"/>
              </a:rPr>
              <a:t>FROM ubuntu</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ENTRYPOINT haproxy</a:t>
            </a:r>
            <a:endParaRPr b="0" lang="de-DE" sz="1600" spc="-1" strike="noStrike">
              <a:latin typeface="Arial"/>
            </a:endParaRPr>
          </a:p>
          <a:p>
            <a:pPr>
              <a:lnSpc>
                <a:spcPct val="100000"/>
              </a:lnSpc>
              <a:tabLst>
                <a:tab algn="l" pos="0"/>
              </a:tabLst>
            </a:pPr>
            <a:r>
              <a:rPr b="0" lang="de-DE" sz="1600" spc="-1" strike="noStrike">
                <a:solidFill>
                  <a:srgbClr val="000000"/>
                </a:solidFill>
                <a:latin typeface="Source Code Pro"/>
              </a:rPr>
              <a:t>EXPOSE 80</a:t>
            </a:r>
            <a:endParaRPr b="0" lang="de-DE" sz="1600" spc="-1" strike="noStrike">
              <a:latin typeface="Arial"/>
            </a:endParaRPr>
          </a:p>
        </p:txBody>
      </p:sp>
      <p:sp>
        <p:nvSpPr>
          <p:cNvPr id="594" name="Gerade Verbindung mit Pfeil 11"/>
          <p:cNvSpPr/>
          <p:nvPr/>
        </p:nvSpPr>
        <p:spPr>
          <a:xfrm>
            <a:off x="8601840" y="1424880"/>
            <a:ext cx="727200" cy="58428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95" name="Gerade Verbindung mit Pfeil 30"/>
          <p:cNvSpPr/>
          <p:nvPr/>
        </p:nvSpPr>
        <p:spPr>
          <a:xfrm flipV="1">
            <a:off x="8601840" y="2231640"/>
            <a:ext cx="727200" cy="41436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96" name="Gerade Verbindung mit Pfeil 33"/>
          <p:cNvSpPr/>
          <p:nvPr/>
        </p:nvSpPr>
        <p:spPr>
          <a:xfrm>
            <a:off x="8942040" y="3849120"/>
            <a:ext cx="375480" cy="54936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97" name="Textfeld 36"/>
          <p:cNvSpPr/>
          <p:nvPr/>
        </p:nvSpPr>
        <p:spPr>
          <a:xfrm rot="20241000">
            <a:off x="635760" y="2426760"/>
            <a:ext cx="1473480" cy="364320"/>
          </a:xfrm>
          <a:prstGeom prst="rect">
            <a:avLst/>
          </a:prstGeom>
          <a:solidFill>
            <a:schemeClr val="accent5">
              <a:lumMod val="20000"/>
              <a:lumOff val="80000"/>
            </a:schemeClr>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Arial"/>
              </a:rPr>
              <a:t>Plain Docker</a:t>
            </a:r>
            <a:endParaRPr b="0" lang="de-DE" sz="1800" spc="-1" strike="noStrike">
              <a:latin typeface="Arial"/>
            </a:endParaRPr>
          </a:p>
        </p:txBody>
      </p:sp>
      <p:sp>
        <p:nvSpPr>
          <p:cNvPr id="598" name="Textfeld 37"/>
          <p:cNvSpPr/>
          <p:nvPr/>
        </p:nvSpPr>
        <p:spPr>
          <a:xfrm rot="1269600">
            <a:off x="7630920" y="840240"/>
            <a:ext cx="1942920" cy="365040"/>
          </a:xfrm>
          <a:prstGeom prst="rect">
            <a:avLst/>
          </a:prstGeom>
          <a:solidFill>
            <a:schemeClr val="accent5">
              <a:lumMod val="20000"/>
              <a:lumOff val="80000"/>
            </a:schemeClr>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Arial"/>
              </a:rPr>
              <a:t>Docker Compose</a:t>
            </a:r>
            <a:endParaRPr b="0" lang="de-DE" sz="1800" spc="-1" strike="noStrike">
              <a:latin typeface="Arial"/>
            </a:endParaRPr>
          </a:p>
        </p:txBody>
      </p:sp>
      <p:sp>
        <p:nvSpPr>
          <p:cNvPr id="599" name="Rechteck 3"/>
          <p:cNvSpPr/>
          <p:nvPr/>
        </p:nvSpPr>
        <p:spPr>
          <a:xfrm rot="1315800">
            <a:off x="7103880" y="596160"/>
            <a:ext cx="3403080" cy="27324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Arial"/>
                <a:hlinkClick r:id="rId1"/>
              </a:rPr>
              <a:t>https://docs.docker.com/compose/compose-file</a:t>
            </a:r>
            <a:r>
              <a:rPr b="0" lang="de-DE" sz="1200" spc="-1" strike="noStrike">
                <a:solidFill>
                  <a:srgbClr val="000000"/>
                </a:solidFill>
                <a:latin typeface="Arial"/>
              </a:rPr>
              <a:t> </a:t>
            </a:r>
            <a:endParaRPr b="0" lang="de-DE" sz="1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Cluster-Orchestrierer</a:t>
            </a:r>
            <a:endParaRPr b="0" lang="de-DE" sz="2400" spc="-1" strike="noStrike">
              <a:solidFill>
                <a:srgbClr val="000000"/>
              </a:solidFill>
              <a:latin typeface="Spartan"/>
            </a:endParaRPr>
          </a:p>
        </p:txBody>
      </p:sp>
      <p:sp>
        <p:nvSpPr>
          <p:cNvPr id="601"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36F36ADB-076C-4B15-AC31-16C431199062}" type="slidenum">
              <a:rPr b="0" lang="de-DE" sz="1000" spc="-1" strike="noStrike">
                <a:latin typeface="Arial"/>
              </a:rPr>
              <a:t>12</a:t>
            </a:fld>
            <a:endParaRPr b="0" lang="de-DE" sz="1000" spc="-1" strike="noStrike">
              <a:latin typeface="Times New Roman"/>
            </a:endParaRPr>
          </a:p>
        </p:txBody>
      </p:sp>
      <p:sp>
        <p:nvSpPr>
          <p:cNvPr id="602" name="Inhaltsplatzhalter 3"/>
          <p:cNvSpPr txBox="1"/>
          <p:nvPr/>
        </p:nvSpPr>
        <p:spPr>
          <a:xfrm>
            <a:off x="540000" y="1746000"/>
            <a:ext cx="11112840" cy="4103640"/>
          </a:xfrm>
          <a:prstGeom prst="rect">
            <a:avLst/>
          </a:prstGeom>
          <a:noFill/>
          <a:ln w="0">
            <a:noFill/>
          </a:ln>
        </p:spPr>
        <p:txBody>
          <a:bodyPr lIns="0" rIns="0" tIns="0" bIns="0" anchor="ctr">
            <a:noAutofit/>
          </a:bodyPr>
          <a:p>
            <a:pPr lvl="1" marL="468000" indent="-467640">
              <a:lnSpc>
                <a:spcPct val="200000"/>
              </a:lnSpc>
              <a:spcAft>
                <a:spcPts val="1199"/>
              </a:spcAft>
              <a:buSzPct val="100014"/>
              <a:buBlip>
                <a:blip r:embed="rId1"/>
              </a:buBlip>
            </a:pPr>
            <a:r>
              <a:rPr b="0" lang="de-DE" sz="2800" spc="-1" strike="noStrike">
                <a:solidFill>
                  <a:srgbClr val="000000"/>
                </a:solidFill>
                <a:latin typeface="Spartan"/>
              </a:rPr>
              <a:t>Kubernetes </a:t>
            </a:r>
            <a:r>
              <a:rPr b="0" lang="de-DE" sz="2800" spc="-1" strike="noStrike">
                <a:solidFill>
                  <a:srgbClr val="b5b5b5"/>
                </a:solidFill>
                <a:latin typeface="Spartan"/>
              </a:rPr>
              <a:t>[ / OpenShift ]</a:t>
            </a:r>
            <a:endParaRPr b="0" lang="de-DE" sz="2800" spc="-1" strike="noStrike">
              <a:solidFill>
                <a:srgbClr val="000000"/>
              </a:solidFill>
              <a:latin typeface="Spartan"/>
            </a:endParaRPr>
          </a:p>
          <a:p>
            <a:pPr lvl="1" marL="468000" indent="-467640">
              <a:lnSpc>
                <a:spcPct val="200000"/>
              </a:lnSpc>
              <a:spcAft>
                <a:spcPts val="1199"/>
              </a:spcAft>
              <a:buSzPct val="100014"/>
              <a:buBlip>
                <a:blip r:embed="rId2"/>
              </a:buBlip>
            </a:pPr>
            <a:r>
              <a:rPr b="0" lang="de-DE" sz="2800" spc="-1" strike="noStrike">
                <a:solidFill>
                  <a:srgbClr val="000000"/>
                </a:solidFill>
                <a:latin typeface="Spartan"/>
              </a:rPr>
              <a:t>Apache Marathon &amp; Chronos</a:t>
            </a:r>
            <a:endParaRPr b="0" lang="de-DE" sz="2800" spc="-1" strike="noStrike">
              <a:solidFill>
                <a:srgbClr val="000000"/>
              </a:solidFill>
              <a:latin typeface="Spartan"/>
            </a:endParaRPr>
          </a:p>
          <a:p>
            <a:pPr lvl="1" marL="468000" indent="-467640">
              <a:lnSpc>
                <a:spcPct val="200000"/>
              </a:lnSpc>
              <a:spcAft>
                <a:spcPts val="1199"/>
              </a:spcAft>
              <a:buSzPct val="100014"/>
              <a:buBlip>
                <a:blip r:embed="rId3"/>
              </a:buBlip>
            </a:pPr>
            <a:r>
              <a:rPr b="0" lang="de-DE" sz="2800" spc="-1" strike="noStrike">
                <a:solidFill>
                  <a:srgbClr val="000000"/>
                </a:solidFill>
                <a:latin typeface="Spartan"/>
              </a:rPr>
              <a:t>Docker Compose &amp; Swarm</a:t>
            </a:r>
            <a:endParaRPr b="0" lang="de-DE" sz="2800" spc="-1" strike="noStrike">
              <a:solidFill>
                <a:srgbClr val="000000"/>
              </a:solidFill>
              <a:latin typeface="Spartan"/>
            </a:endParaRPr>
          </a:p>
          <a:p>
            <a:pPr>
              <a:lnSpc>
                <a:spcPct val="150000"/>
              </a:lnSpc>
              <a:spcAft>
                <a:spcPts val="901"/>
              </a:spcAft>
              <a:tabLst>
                <a:tab algn="l" pos="0"/>
              </a:tabLst>
            </a:pPr>
            <a:endParaRPr b="0" lang="de-DE" sz="28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Titel 2"/>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Kubernetes</a:t>
            </a:r>
            <a:endParaRPr b="0" lang="de-DE" sz="2400" spc="-1" strike="noStrike">
              <a:solidFill>
                <a:srgbClr val="000000"/>
              </a:solidFill>
              <a:latin typeface="Spartan"/>
            </a:endParaRPr>
          </a:p>
        </p:txBody>
      </p:sp>
      <p:sp>
        <p:nvSpPr>
          <p:cNvPr id="604" name="Foliennummernplatzhalter 1"/>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81FC1D69-E369-404E-8684-D3456733C256}" type="slidenum">
              <a:rPr b="0" lang="de-DE" sz="1000" spc="-1" strike="noStrike">
                <a:latin typeface="Arial"/>
              </a:rPr>
              <a:t>12</a:t>
            </a:fld>
            <a:endParaRPr b="0" lang="de-DE" sz="1000" spc="-1" strike="noStrike">
              <a:latin typeface="Times New Roman"/>
            </a:endParaRPr>
          </a:p>
        </p:txBody>
      </p:sp>
      <p:sp>
        <p:nvSpPr>
          <p:cNvPr id="605" name="Textplatzhalter 6"/>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pic>
        <p:nvPicPr>
          <p:cNvPr id="606" name="Grafik 3" descr=""/>
          <p:cNvPicPr/>
          <p:nvPr/>
        </p:nvPicPr>
        <p:blipFill>
          <a:blip r:embed="rId1"/>
          <a:stretch/>
        </p:blipFill>
        <p:spPr>
          <a:xfrm>
            <a:off x="0" y="1165680"/>
            <a:ext cx="12191760" cy="5100480"/>
          </a:xfrm>
          <a:prstGeom prst="rect">
            <a:avLst/>
          </a:prstGeom>
          <a:ln w="0">
            <a:noFill/>
          </a:ln>
        </p:spPr>
      </p:pic>
      <p:pic>
        <p:nvPicPr>
          <p:cNvPr id="607" name="Grafik 4" descr=""/>
          <p:cNvPicPr/>
          <p:nvPr/>
        </p:nvPicPr>
        <p:blipFill>
          <a:blip r:embed="rId2"/>
          <a:stretch/>
        </p:blipFill>
        <p:spPr>
          <a:xfrm>
            <a:off x="6661080" y="282960"/>
            <a:ext cx="5261040" cy="3593520"/>
          </a:xfrm>
          <a:prstGeom prst="rect">
            <a:avLst/>
          </a:prstGeom>
          <a:ln w="0">
            <a:noFill/>
          </a:ln>
        </p:spPr>
      </p:pic>
      <p:sp>
        <p:nvSpPr>
          <p:cNvPr id="608" name="Rechteck 5"/>
          <p:cNvSpPr/>
          <p:nvPr/>
        </p:nvSpPr>
        <p:spPr>
          <a:xfrm>
            <a:off x="11880" y="6321600"/>
            <a:ext cx="19076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600" spc="-1" strike="noStrike">
                <a:solidFill>
                  <a:srgbClr val="ffffff"/>
                </a:solidFill>
                <a:latin typeface="Arial"/>
              </a:rPr>
              <a:t>http://kubernetes.io</a:t>
            </a:r>
            <a:endParaRPr b="0" lang="de-DE" sz="1600" spc="-1" strike="noStrike">
              <a:latin typeface="Arial"/>
            </a:endParaRPr>
          </a:p>
        </p:txBody>
      </p:sp>
      <p:sp>
        <p:nvSpPr>
          <p:cNvPr id="609" name="Rechteck: abgerundete Ecken 7"/>
          <p:cNvSpPr/>
          <p:nvPr/>
        </p:nvSpPr>
        <p:spPr>
          <a:xfrm rot="848400">
            <a:off x="10735920" y="593640"/>
            <a:ext cx="954720" cy="440640"/>
          </a:xfrm>
          <a:prstGeom prst="roundRect">
            <a:avLst>
              <a:gd name="adj"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25000"/>
              </a:lnSpc>
            </a:pPr>
            <a:r>
              <a:rPr b="1" lang="en-US" sz="1600" spc="-1" strike="noStrike">
                <a:solidFill>
                  <a:srgbClr val="000000"/>
                </a:solidFill>
                <a:latin typeface="Spartan"/>
              </a:rPr>
              <a:t>2015</a:t>
            </a:r>
            <a:endParaRPr b="0" lang="de-DE" sz="1600" spc="-1" strike="noStrike">
              <a:latin typeface="Arial"/>
            </a:endParaRPr>
          </a:p>
        </p:txBody>
      </p:sp>
    </p:spTree>
  </p:cSld>
  <mc:AlternateContent>
    <mc:Choice Requires="p14">
      <p:transition spd="slow" p14:dur="2000"/>
    </mc:Choice>
    <mc:Fallback>
      <p:transition spd="slow"/>
    </mc:Fallback>
  </mc:AlternateContent>
  <p:timing>
    <p:tnLst>
      <p:par>
        <p:cTn id="119" dur="indefinite" restart="never" nodeType="tmRoot">
          <p:childTnLst>
            <p:seq>
              <p:cTn id="120" dur="indefinite" nodeType="mainSeq">
                <p:childTnLst>
                  <p:par>
                    <p:cTn id="121" fill="hold">
                      <p:stCondLst>
                        <p:cond delay="indefinite"/>
                      </p:stCondLst>
                      <p:childTnLst>
                        <p:par>
                          <p:cTn id="122" fill="hold">
                            <p:stCondLst>
                              <p:cond delay="0"/>
                            </p:stCondLst>
                            <p:childTnLst>
                              <p:par>
                                <p:cTn id="123" nodeType="clickEffect" fill="hold" presetClass="entr" presetID="31">
                                  <p:stCondLst>
                                    <p:cond delay="0"/>
                                  </p:stCondLst>
                                  <p:childTnLst>
                                    <p:set>
                                      <p:cBhvr>
                                        <p:cTn id="124" dur="1" fill="hold">
                                          <p:stCondLst>
                                            <p:cond delay="0"/>
                                          </p:stCondLst>
                                        </p:cTn>
                                        <p:tgtEl>
                                          <p:spTgt spid="609"/>
                                        </p:tgtEl>
                                        <p:attrNameLst>
                                          <p:attrName>style.visibility</p:attrName>
                                        </p:attrNameLst>
                                      </p:cBhvr>
                                      <p:to>
                                        <p:strVal val="visible"/>
                                      </p:to>
                                    </p:set>
                                    <p:anim calcmode="lin" valueType="num">
                                      <p:cBhvr additive="repl">
                                        <p:cTn id="125" dur="500" fill="hold"/>
                                        <p:tgtEl>
                                          <p:spTgt spid="609"/>
                                        </p:tgtEl>
                                        <p:attrNameLst>
                                          <p:attrName>ppt_w</p:attrName>
                                        </p:attrNameLst>
                                      </p:cBhvr>
                                      <p:tavLst>
                                        <p:tav tm="0">
                                          <p:val>
                                            <p:fltVal val="0"/>
                                          </p:val>
                                        </p:tav>
                                        <p:tav tm="100000">
                                          <p:val>
                                            <p:strVal val="#ppt_w"/>
                                          </p:val>
                                        </p:tav>
                                      </p:tavLst>
                                    </p:anim>
                                    <p:anim calcmode="lin" valueType="num">
                                      <p:cBhvr additive="repl">
                                        <p:cTn id="126" dur="500" fill="hold"/>
                                        <p:tgtEl>
                                          <p:spTgt spid="609"/>
                                        </p:tgtEl>
                                        <p:attrNameLst>
                                          <p:attrName>ppt_h</p:attrName>
                                        </p:attrNameLst>
                                      </p:cBhvr>
                                      <p:tavLst>
                                        <p:tav tm="0">
                                          <p:val>
                                            <p:fltVal val="0"/>
                                          </p:val>
                                        </p:tav>
                                        <p:tav tm="100000">
                                          <p:val>
                                            <p:strVal val="#ppt_h"/>
                                          </p:val>
                                        </p:tav>
                                      </p:tavLst>
                                    </p:anim>
                                    <p:anim calcmode="lin" valueType="num">
                                      <p:cBhvr additive="repl">
                                        <p:cTn id="127" dur="500" fill="hold"/>
                                        <p:tgtEl>
                                          <p:spTgt spid="609"/>
                                        </p:tgtEl>
                                        <p:attrNameLst>
                                          <p:attrName>r</p:attrName>
                                        </p:attrNameLst>
                                      </p:cBhvr>
                                      <p:tavLst>
                                        <p:tav tm="0">
                                          <p:val>
                                            <p:strVal val="90"/>
                                          </p:val>
                                        </p:tav>
                                        <p:tav tm="100000">
                                          <p:val>
                                            <p:strVal val="0"/>
                                          </p:val>
                                        </p:tav>
                                      </p:tavLst>
                                    </p:anim>
                                    <p:animEffect filter="fade" transition="in">
                                      <p:cBhvr additive="repl">
                                        <p:cTn id="128" dur="5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Kubernetes</a:t>
            </a:r>
            <a:endParaRPr b="0" lang="de-DE" sz="2400" spc="-1" strike="noStrike">
              <a:solidFill>
                <a:srgbClr val="000000"/>
              </a:solidFill>
              <a:latin typeface="Spartan"/>
            </a:endParaRPr>
          </a:p>
        </p:txBody>
      </p:sp>
      <p:sp>
        <p:nvSpPr>
          <p:cNvPr id="611"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4CB52745-E501-4E0C-83A7-6DBD0E5D8F47}" type="slidenum">
              <a:rPr b="0" lang="de-DE" sz="1000" spc="-1" strike="noStrike">
                <a:latin typeface="Arial"/>
              </a:rPr>
              <a:t>12</a:t>
            </a:fld>
            <a:endParaRPr b="0" lang="de-DE" sz="1000" spc="-1" strike="noStrike">
              <a:latin typeface="Times New Roman"/>
            </a:endParaRPr>
          </a:p>
        </p:txBody>
      </p:sp>
      <p:sp>
        <p:nvSpPr>
          <p:cNvPr id="612" name="Inhaltsplatzhalter 3"/>
          <p:cNvSpPr txBox="1"/>
          <p:nvPr/>
        </p:nvSpPr>
        <p:spPr>
          <a:xfrm>
            <a:off x="540000" y="1317960"/>
            <a:ext cx="11112840" cy="4531680"/>
          </a:xfrm>
          <a:prstGeom prst="rect">
            <a:avLst/>
          </a:prstGeom>
          <a:noFill/>
          <a:ln w="0">
            <a:noFill/>
          </a:ln>
        </p:spPr>
        <p:txBody>
          <a:bodyPr lIns="0" rIns="0" tIns="0" bIns="0">
            <a:noAutofit/>
          </a:bodyPr>
          <a:p>
            <a:pPr lvl="1" marL="468000" indent="-467640">
              <a:lnSpc>
                <a:spcPts val="2801"/>
              </a:lnSpc>
              <a:spcAft>
                <a:spcPts val="1199"/>
              </a:spcAft>
              <a:buSzPct val="100051"/>
              <a:buBlip>
                <a:blip r:embed="rId1"/>
              </a:buBlip>
            </a:pPr>
            <a:r>
              <a:rPr b="0" lang="de-DE" sz="1600" spc="-1" strike="noStrike">
                <a:solidFill>
                  <a:srgbClr val="000000"/>
                </a:solidFill>
                <a:latin typeface="Spartan"/>
              </a:rPr>
              <a:t>Cluster-Orchestrierer auf Basis von Docker-Containern, der eine Reihe an Kern-Abstraktionen für den Betrieb von Anwendungen in einem großen Cluster einführt. Die Blaupause wird über YAML-Dateien definiert.</a:t>
            </a:r>
            <a:endParaRPr b="0" lang="de-DE" sz="1600" spc="-1" strike="noStrike">
              <a:solidFill>
                <a:srgbClr val="000000"/>
              </a:solidFill>
              <a:latin typeface="Spartan"/>
            </a:endParaRPr>
          </a:p>
          <a:p>
            <a:pPr lvl="1" marL="468000" indent="-467640">
              <a:lnSpc>
                <a:spcPts val="2801"/>
              </a:lnSpc>
              <a:spcAft>
                <a:spcPts val="1199"/>
              </a:spcAft>
              <a:buSzPct val="100051"/>
              <a:buBlip>
                <a:blip r:embed="rId2"/>
              </a:buBlip>
            </a:pPr>
            <a:r>
              <a:rPr b="0" lang="de-DE" sz="1600" spc="-1" strike="noStrike">
                <a:solidFill>
                  <a:srgbClr val="000000"/>
                </a:solidFill>
                <a:latin typeface="Spartan"/>
              </a:rPr>
              <a:t>Open-Source-Projekt, das von Google initiiert wurde. Google will damit die jahrelange Erfahrung im Betrieb großer Cluster der Öffentlichkeit zugänglich machen und damit auch Synergien mit dem eigenen Cloud-Geschäft heben.</a:t>
            </a:r>
            <a:endParaRPr b="0" lang="de-DE" sz="1600" spc="-1" strike="noStrike">
              <a:solidFill>
                <a:srgbClr val="000000"/>
              </a:solidFill>
              <a:latin typeface="Spartan"/>
            </a:endParaRPr>
          </a:p>
          <a:p>
            <a:pPr lvl="1" marL="468000" indent="-467640">
              <a:lnSpc>
                <a:spcPts val="2801"/>
              </a:lnSpc>
              <a:spcAft>
                <a:spcPts val="1199"/>
              </a:spcAft>
              <a:buSzPct val="100051"/>
              <a:buBlip>
                <a:blip r:embed="rId3"/>
              </a:buBlip>
            </a:pPr>
            <a:r>
              <a:rPr b="0" lang="de-DE" sz="1600" spc="-1" strike="noStrike">
                <a:solidFill>
                  <a:srgbClr val="000000"/>
                </a:solidFill>
                <a:latin typeface="Spartan"/>
              </a:rPr>
              <a:t>Seit Juli 2015 in der Version 1.0 verfügbar und damit produktionsreif. Skaliert aktuell nachweislich auf 1000 Nodes großen Clustern. </a:t>
            </a:r>
            <a:endParaRPr b="0" lang="de-DE" sz="1600" spc="-1" strike="noStrike">
              <a:solidFill>
                <a:srgbClr val="000000"/>
              </a:solidFill>
              <a:latin typeface="Spartan"/>
            </a:endParaRPr>
          </a:p>
          <a:p>
            <a:pPr lvl="1" marL="468000" indent="-467640">
              <a:lnSpc>
                <a:spcPts val="2801"/>
              </a:lnSpc>
              <a:spcAft>
                <a:spcPts val="1199"/>
              </a:spcAft>
              <a:buSzPct val="100051"/>
              <a:buBlip>
                <a:blip r:embed="rId4"/>
              </a:buBlip>
            </a:pPr>
            <a:r>
              <a:rPr b="0" lang="de-DE" sz="1600" spc="-1" strike="noStrike">
                <a:solidFill>
                  <a:srgbClr val="000000"/>
                </a:solidFill>
                <a:latin typeface="Spartan"/>
              </a:rPr>
              <a:t>Bei vielen Firmen im Einsatz wie z.B. Google im Rahmen der Google Container Engine, Wikipedia, ebay. Beiträge an der Codebasis aus vielen Firmen neben Google – u.A. Mesosphere, Microsoft, Pivotal, RedHat.</a:t>
            </a:r>
            <a:endParaRPr b="0" lang="de-DE" sz="1600" spc="-1" strike="noStrike">
              <a:solidFill>
                <a:srgbClr val="000000"/>
              </a:solidFill>
              <a:latin typeface="Spartan"/>
            </a:endParaRPr>
          </a:p>
          <a:p>
            <a:pPr lvl="1" marL="468000" indent="-467640">
              <a:lnSpc>
                <a:spcPts val="2801"/>
              </a:lnSpc>
              <a:spcAft>
                <a:spcPts val="1199"/>
              </a:spcAft>
              <a:buSzPct val="100051"/>
              <a:buBlip>
                <a:blip r:embed="rId5"/>
              </a:buBlip>
            </a:pPr>
            <a:r>
              <a:rPr b="0" lang="de-DE" sz="1600" spc="-1" strike="noStrike">
                <a:solidFill>
                  <a:srgbClr val="000000"/>
                </a:solidFill>
                <a:latin typeface="Spartan"/>
              </a:rPr>
              <a:t>Setzt den Standard im Bereich Cluster-Orchestrierung. Dafür wurde auch eigens die Cloud Native Computing Foundation gegründet (</a:t>
            </a:r>
            <a:r>
              <a:rPr b="0" lang="de-DE" sz="1600" spc="-1" strike="noStrike" u="sng">
                <a:solidFill>
                  <a:srgbClr val="000000"/>
                </a:solidFill>
                <a:uFillTx/>
                <a:latin typeface="Spartan"/>
                <a:hlinkClick r:id="rId6"/>
              </a:rPr>
              <a:t>https://cncf.io</a:t>
            </a:r>
            <a:r>
              <a:rPr b="0" lang="de-DE" sz="1600" spc="-1" strike="noStrike">
                <a:solidFill>
                  <a:srgbClr val="000000"/>
                </a:solidFill>
                <a:latin typeface="Spartan"/>
              </a:rPr>
              <a:t>).</a:t>
            </a:r>
            <a:endParaRPr b="0" lang="de-DE" sz="1600" spc="-1" strike="noStrike">
              <a:solidFill>
                <a:srgbClr val="000000"/>
              </a:solidFill>
              <a:latin typeface="Spartan"/>
            </a:endParaRPr>
          </a:p>
        </p:txBody>
      </p:sp>
      <p:sp>
        <p:nvSpPr>
          <p:cNvPr id="613" name="Textfeld 5"/>
          <p:cNvSpPr/>
          <p:nvPr/>
        </p:nvSpPr>
        <p:spPr>
          <a:xfrm>
            <a:off x="3047400" y="3244320"/>
            <a:ext cx="6094440" cy="369000"/>
          </a:xfrm>
          <a:prstGeom prst="rect">
            <a:avLst/>
          </a:prstGeom>
          <a:noFill/>
          <a:ln w="0">
            <a:noFill/>
          </a:ln>
        </p:spPr>
        <p:style>
          <a:lnRef idx="0"/>
          <a:fillRef idx="0"/>
          <a:effectRef idx="0"/>
          <a:fontRef idx="minor"/>
        </p:style>
      </p:sp>
      <p:sp>
        <p:nvSpPr>
          <p:cNvPr id="614" name="Textfeld 7"/>
          <p:cNvSpPr/>
          <p:nvPr/>
        </p:nvSpPr>
        <p:spPr>
          <a:xfrm>
            <a:off x="3047400" y="3244320"/>
            <a:ext cx="6094440" cy="3690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615" name="Titel 7"/>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Architektur von Kubernetes.</a:t>
            </a:r>
            <a:endParaRPr b="0" lang="de-DE" sz="2400" spc="-1" strike="noStrike">
              <a:solidFill>
                <a:srgbClr val="000000"/>
              </a:solidFill>
              <a:latin typeface="Spartan"/>
            </a:endParaRPr>
          </a:p>
        </p:txBody>
      </p:sp>
      <p:sp>
        <p:nvSpPr>
          <p:cNvPr id="616" name="Foliennummernplatzhalter 5"/>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D5B4111A-C7DF-429F-86F9-7EDC46669A60}" type="slidenum">
              <a:rPr b="0" lang="de-DE" sz="800" spc="-1" strike="noStrike">
                <a:solidFill>
                  <a:srgbClr val="242424"/>
                </a:solidFill>
                <a:latin typeface="Univers LT Std 45 Light"/>
              </a:rPr>
              <a:t>12</a:t>
            </a:fld>
            <a:endParaRPr b="0" lang="de-DE" sz="800" spc="-1" strike="noStrike">
              <a:latin typeface="Times New Roman"/>
            </a:endParaRPr>
          </a:p>
        </p:txBody>
      </p:sp>
      <p:sp>
        <p:nvSpPr>
          <p:cNvPr id="617" name="Textplatzhalter 2"/>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pic>
        <p:nvPicPr>
          <p:cNvPr id="618" name="Bild 8" descr=""/>
          <p:cNvPicPr/>
          <p:nvPr/>
        </p:nvPicPr>
        <p:blipFill>
          <a:blip r:embed="rId1"/>
          <a:srcRect l="3047" t="14964" r="3063" b="13421"/>
          <a:stretch/>
        </p:blipFill>
        <p:spPr>
          <a:xfrm>
            <a:off x="372600" y="1351080"/>
            <a:ext cx="11444760" cy="49100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en-US" sz="2400" spc="-21" strike="noStrike">
                <a:solidFill>
                  <a:srgbClr val="000000"/>
                </a:solidFill>
                <a:latin typeface="Spartan"/>
              </a:rPr>
              <a:t>Architektur von Kubernetes</a:t>
            </a:r>
            <a:endParaRPr b="0" lang="de-DE" sz="2400" spc="-1" strike="noStrike">
              <a:solidFill>
                <a:srgbClr val="000000"/>
              </a:solidFill>
              <a:latin typeface="Spartan"/>
            </a:endParaRPr>
          </a:p>
        </p:txBody>
      </p:sp>
      <p:sp>
        <p:nvSpPr>
          <p:cNvPr id="620"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BBDA50F2-C30D-4608-BB56-CB91CF9AB933}" type="slidenum">
              <a:rPr b="0" lang="de-DE" sz="800" spc="-1" strike="noStrike">
                <a:solidFill>
                  <a:srgbClr val="000000"/>
                </a:solidFill>
                <a:latin typeface="Spartan"/>
              </a:rPr>
              <a:t>12</a:t>
            </a:fld>
            <a:endParaRPr b="0" lang="de-DE" sz="800" spc="-1" strike="noStrike">
              <a:latin typeface="Times New Roman"/>
            </a:endParaRPr>
          </a:p>
        </p:txBody>
      </p:sp>
      <p:pic>
        <p:nvPicPr>
          <p:cNvPr id="621" name="Google Shape;1458;p90" descr=""/>
          <p:cNvPicPr/>
          <p:nvPr/>
        </p:nvPicPr>
        <p:blipFill>
          <a:blip r:embed="rId1"/>
          <a:stretch/>
        </p:blipFill>
        <p:spPr>
          <a:xfrm>
            <a:off x="540000" y="1146240"/>
            <a:ext cx="11046960" cy="51613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itel 2"/>
          <p:cNvSpPr txBox="1"/>
          <p:nvPr/>
        </p:nvSpPr>
        <p:spPr>
          <a:xfrm>
            <a:off x="540000" y="2895840"/>
            <a:ext cx="9143640" cy="2387160"/>
          </a:xfrm>
          <a:prstGeom prst="rect">
            <a:avLst/>
          </a:prstGeom>
          <a:noFill/>
          <a:ln w="0">
            <a:noFill/>
          </a:ln>
        </p:spPr>
        <p:txBody>
          <a:bodyPr lIns="0" rIns="0" tIns="0" bIns="0">
            <a:noAutofit/>
          </a:bodyPr>
          <a:p>
            <a:pPr>
              <a:lnSpc>
                <a:spcPct val="107000"/>
              </a:lnSpc>
            </a:pPr>
            <a:r>
              <a:rPr b="1" lang="en-US" sz="4000" spc="-52" strike="noStrike">
                <a:solidFill>
                  <a:srgbClr val="ffffff"/>
                </a:solidFill>
                <a:latin typeface="Spartan"/>
              </a:rPr>
              <a:t>Cluster-Orchestrierung</a:t>
            </a:r>
            <a:endParaRPr b="0" lang="de-DE" sz="4000" spc="-1" strike="noStrike">
              <a:solidFill>
                <a:srgbClr val="000000"/>
              </a:solidFill>
              <a:latin typeface="Spartan"/>
            </a:endParaRPr>
          </a:p>
        </p:txBody>
      </p:sp>
      <p:sp>
        <p:nvSpPr>
          <p:cNvPr id="427" name="Untertitel 1"/>
          <p:cNvSpPr txBox="1"/>
          <p:nvPr/>
        </p:nvSpPr>
        <p:spPr>
          <a:xfrm>
            <a:off x="540000" y="5493960"/>
            <a:ext cx="5759640" cy="899640"/>
          </a:xfrm>
          <a:prstGeom prst="rect">
            <a:avLst/>
          </a:prstGeom>
          <a:noFill/>
          <a:ln w="0">
            <a:noFill/>
          </a:ln>
        </p:spPr>
        <p:txBody>
          <a:bodyPr lIns="0" rIns="0" tIns="0" bIns="0">
            <a:noAutofit/>
          </a:bodyPr>
          <a:p>
            <a:pPr>
              <a:lnSpc>
                <a:spcPct val="140000"/>
              </a:lnSpc>
              <a:tabLst>
                <a:tab algn="l" pos="0"/>
              </a:tabLst>
            </a:pPr>
            <a:r>
              <a:rPr b="0" lang="en-US" sz="1400" spc="-1" strike="noStrike">
                <a:solidFill>
                  <a:srgbClr val="ffffff"/>
                </a:solidFill>
                <a:latin typeface="Spartan"/>
              </a:rPr>
              <a:t>Franz Wimmer</a:t>
            </a:r>
            <a:endParaRPr b="0" lang="de-DE" sz="1400" spc="-1" strike="noStrike">
              <a:latin typeface="Arial"/>
            </a:endParaRPr>
          </a:p>
          <a:p>
            <a:pPr>
              <a:lnSpc>
                <a:spcPct val="140000"/>
              </a:lnSpc>
              <a:tabLst>
                <a:tab algn="l" pos="0"/>
              </a:tabLst>
            </a:pPr>
            <a:r>
              <a:rPr b="0" lang="en-US" sz="1400" spc="-1" strike="noStrike">
                <a:solidFill>
                  <a:srgbClr val="ffffff"/>
                </a:solidFill>
                <a:latin typeface="Spartan"/>
              </a:rPr>
              <a:t>franz.wimmer@qaware.de</a:t>
            </a:r>
            <a:endParaRPr b="0" lang="de-DE" sz="1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Google Shape;1472;p92"/>
          <p:cNvSpPr txBox="1"/>
          <p:nvPr/>
        </p:nvSpPr>
        <p:spPr>
          <a:xfrm>
            <a:off x="540000" y="2880000"/>
            <a:ext cx="8639640" cy="1799640"/>
          </a:xfrm>
          <a:prstGeom prst="rect">
            <a:avLst/>
          </a:prstGeom>
          <a:noFill/>
          <a:ln w="0">
            <a:noFill/>
          </a:ln>
        </p:spPr>
        <p:txBody>
          <a:bodyPr lIns="0" rIns="0" tIns="0" bIns="0">
            <a:noAutofit/>
          </a:bodyPr>
          <a:p>
            <a:pPr>
              <a:lnSpc>
                <a:spcPct val="110000"/>
              </a:lnSpc>
              <a:tabLst>
                <a:tab algn="l" pos="0"/>
              </a:tabLst>
            </a:pPr>
            <a:r>
              <a:rPr b="1" lang="de-DE" sz="3400" spc="-21" strike="noStrike">
                <a:solidFill>
                  <a:srgbClr val="ffffff"/>
                </a:solidFill>
                <a:latin typeface="Spartan"/>
              </a:rPr>
              <a:t>Pods &amp; Deployments</a:t>
            </a:r>
            <a:endParaRPr b="0" lang="de-DE" sz="34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Google Shape;1479;p93"/>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p:txBody>
      </p:sp>
      <p:sp>
        <p:nvSpPr>
          <p:cNvPr id="624" name="Google Shape;1478;p93"/>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3ED02FDC-D082-416E-888F-E1902A48FB99}" type="slidenum">
              <a:rPr b="0" lang="de-DE" sz="800" spc="-1" strike="noStrike">
                <a:solidFill>
                  <a:srgbClr val="000000"/>
                </a:solidFill>
                <a:latin typeface="Spartan"/>
              </a:rPr>
              <a:t>12</a:t>
            </a:fld>
            <a:endParaRPr b="0" lang="de-DE" sz="800" spc="-1" strike="noStrike">
              <a:latin typeface="Times New Roman"/>
            </a:endParaRPr>
          </a:p>
        </p:txBody>
      </p:sp>
      <p:sp>
        <p:nvSpPr>
          <p:cNvPr id="625" name="Textplatzhalter 1"/>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Der Grundbaustein ist eure </a:t>
            </a:r>
            <a:r>
              <a:rPr b="1" lang="en-US" sz="1600" spc="-1" strike="noStrike">
                <a:solidFill>
                  <a:srgbClr val="000000"/>
                </a:solidFill>
                <a:latin typeface="Spartan"/>
              </a:rPr>
              <a:t>Anwendung</a:t>
            </a:r>
            <a:r>
              <a:rPr b="0" lang="en-US" sz="1600" spc="-1" strike="noStrike">
                <a:solidFill>
                  <a:srgbClr val="000000"/>
                </a:solidFill>
                <a:latin typeface="Spartan"/>
              </a:rPr>
              <a:t>.</a:t>
            </a:r>
            <a:endParaRPr b="0" lang="de-DE" sz="1600" spc="-1" strike="noStrike">
              <a:solidFill>
                <a:srgbClr val="000000"/>
              </a:solidFill>
              <a:latin typeface="Spartan"/>
            </a:endParaRPr>
          </a:p>
        </p:txBody>
      </p:sp>
      <p:sp>
        <p:nvSpPr>
          <p:cNvPr id="626" name="Google Shape;1480;p93"/>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Google Shape;1488;p94"/>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628" name="Google Shape;1486;p94"/>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AFBDAEE3-7205-4527-955F-279E3A07FDDD}" type="slidenum">
              <a:rPr b="0" lang="de-DE" sz="800" spc="-1" strike="noStrike">
                <a:solidFill>
                  <a:srgbClr val="000000"/>
                </a:solidFill>
                <a:latin typeface="Spartan"/>
              </a:rPr>
              <a:t>12</a:t>
            </a:fld>
            <a:endParaRPr b="0" lang="de-DE" sz="800" spc="-1" strike="noStrike">
              <a:latin typeface="Times New Roman"/>
            </a:endParaRPr>
          </a:p>
        </p:txBody>
      </p:sp>
      <p:sp>
        <p:nvSpPr>
          <p:cNvPr id="629" name="Textplatzhalter 1"/>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Der Grundbaustein ist eure </a:t>
            </a:r>
            <a:r>
              <a:rPr b="1" lang="en-US" sz="1600" spc="-1" strike="noStrike">
                <a:solidFill>
                  <a:srgbClr val="000000"/>
                </a:solidFill>
                <a:latin typeface="Spartan"/>
              </a:rPr>
              <a:t>Anwendung</a:t>
            </a:r>
            <a:r>
              <a:rPr b="0" lang="en-US" sz="1600" spc="-1" strike="noStrike">
                <a:solidFill>
                  <a:srgbClr val="000000"/>
                </a:solidFill>
                <a:latin typeface="Spartan"/>
              </a:rPr>
              <a:t>.</a:t>
            </a: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Die </a:t>
            </a:r>
            <a:r>
              <a:rPr b="1" lang="en-US" sz="1600" spc="-1" strike="noStrike">
                <a:solidFill>
                  <a:srgbClr val="000000"/>
                </a:solidFill>
                <a:latin typeface="Spartan"/>
              </a:rPr>
              <a:t>Anwendung</a:t>
            </a:r>
            <a:r>
              <a:rPr b="0" lang="en-US" sz="1600" spc="-1" strike="noStrike">
                <a:solidFill>
                  <a:srgbClr val="000000"/>
                </a:solidFill>
                <a:latin typeface="Spartan"/>
              </a:rPr>
              <a:t> steckt in einem </a:t>
            </a:r>
            <a:r>
              <a:rPr b="1" lang="en-US" sz="1600" spc="-1" strike="noStrike">
                <a:solidFill>
                  <a:srgbClr val="000000"/>
                </a:solidFill>
                <a:latin typeface="Spartan"/>
              </a:rPr>
              <a:t>Container</a:t>
            </a:r>
            <a:r>
              <a:rPr b="0" lang="en-US" sz="1600" spc="-1" strike="noStrike">
                <a:solidFill>
                  <a:srgbClr val="000000"/>
                </a:solidFill>
                <a:latin typeface="Spartan"/>
              </a:rPr>
              <a:t> (siehe Vorlesung “Virtualisierung”). </a:t>
            </a:r>
            <a:r>
              <a:rPr b="1" lang="en-US" sz="1600" spc="-1" strike="noStrike">
                <a:solidFill>
                  <a:srgbClr val="000000"/>
                </a:solidFill>
                <a:latin typeface="Spartan"/>
              </a:rPr>
              <a:t>Container</a:t>
            </a:r>
            <a:r>
              <a:rPr b="0" lang="en-US" sz="1600" spc="-1" strike="noStrike">
                <a:solidFill>
                  <a:srgbClr val="000000"/>
                </a:solidFill>
                <a:latin typeface="Spartan"/>
              </a:rPr>
              <a:t> öffnen </a:t>
            </a:r>
            <a:r>
              <a:rPr b="1" lang="en-US" sz="1600" spc="-1" strike="noStrike">
                <a:solidFill>
                  <a:srgbClr val="000000"/>
                </a:solidFill>
                <a:latin typeface="Spartan"/>
              </a:rPr>
              <a:t>Ports</a:t>
            </a:r>
            <a:r>
              <a:rPr b="0" lang="en-US" sz="1600" spc="-1" strike="noStrike">
                <a:solidFill>
                  <a:srgbClr val="000000"/>
                </a:solidFill>
                <a:latin typeface="Spartan"/>
              </a:rPr>
              <a:t> nach außen.</a:t>
            </a:r>
            <a:endParaRPr b="0" lang="de-DE" sz="1600" spc="-1" strike="noStrike">
              <a:solidFill>
                <a:srgbClr val="000000"/>
              </a:solidFill>
              <a:latin typeface="Spartan"/>
            </a:endParaRPr>
          </a:p>
        </p:txBody>
      </p:sp>
      <p:sp>
        <p:nvSpPr>
          <p:cNvPr id="630" name="Google Shape;1487;p94"/>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31" name="Google Shape;1489;p94"/>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pic>
        <p:nvPicPr>
          <p:cNvPr id="632" name="Google Shape;1490;p94" descr=""/>
          <p:cNvPicPr/>
          <p:nvPr/>
        </p:nvPicPr>
        <p:blipFill>
          <a:blip r:embed="rId1"/>
          <a:stretch/>
        </p:blipFill>
        <p:spPr>
          <a:xfrm>
            <a:off x="10800000" y="4959720"/>
            <a:ext cx="410760" cy="310320"/>
          </a:xfrm>
          <a:prstGeom prst="rect">
            <a:avLst/>
          </a:prstGeom>
          <a:ln w="0">
            <a:noFill/>
          </a:ln>
        </p:spPr>
      </p:pic>
      <p:sp>
        <p:nvSpPr>
          <p:cNvPr id="633" name="Google Shape;1491;p94"/>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634" name="Google Shape;1492;p94"/>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5" name="Google Shape;1501;p95"/>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636" name="Google Shape;1498;p95"/>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0C5FF3B1-58A7-41F5-B2F3-082E15A1F2C2}" type="slidenum">
              <a:rPr b="0" lang="de-DE" sz="800" spc="-1" strike="noStrike">
                <a:solidFill>
                  <a:srgbClr val="000000"/>
                </a:solidFill>
                <a:latin typeface="Spartan"/>
              </a:rPr>
              <a:t>12</a:t>
            </a:fld>
            <a:endParaRPr b="0" lang="de-DE" sz="800" spc="-1" strike="noStrike">
              <a:latin typeface="Times New Roman"/>
            </a:endParaRPr>
          </a:p>
        </p:txBody>
      </p:sp>
      <p:sp>
        <p:nvSpPr>
          <p:cNvPr id="637" name="Textplatzhalter 1"/>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Der Grundbaustein ist eure </a:t>
            </a:r>
            <a:r>
              <a:rPr b="1" lang="en-US" sz="1600" spc="-1" strike="noStrike">
                <a:solidFill>
                  <a:srgbClr val="000000"/>
                </a:solidFill>
                <a:latin typeface="Spartan"/>
              </a:rPr>
              <a:t>Anwendung</a:t>
            </a:r>
            <a:r>
              <a:rPr b="0" lang="en-US" sz="1600" spc="-1" strike="noStrike">
                <a:solidFill>
                  <a:srgbClr val="000000"/>
                </a:solidFill>
                <a:latin typeface="Spartan"/>
              </a:rPr>
              <a:t>.</a:t>
            </a: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Die </a:t>
            </a:r>
            <a:r>
              <a:rPr b="1" lang="en-US" sz="1600" spc="-1" strike="noStrike">
                <a:solidFill>
                  <a:srgbClr val="000000"/>
                </a:solidFill>
                <a:latin typeface="Spartan"/>
              </a:rPr>
              <a:t>Anwendung</a:t>
            </a:r>
            <a:r>
              <a:rPr b="0" lang="en-US" sz="1600" spc="-1" strike="noStrike">
                <a:solidFill>
                  <a:srgbClr val="000000"/>
                </a:solidFill>
                <a:latin typeface="Spartan"/>
              </a:rPr>
              <a:t> steckt in einem </a:t>
            </a:r>
            <a:r>
              <a:rPr b="1" lang="en-US" sz="1600" spc="-1" strike="noStrike">
                <a:solidFill>
                  <a:srgbClr val="000000"/>
                </a:solidFill>
                <a:latin typeface="Spartan"/>
              </a:rPr>
              <a:t>Container</a:t>
            </a:r>
            <a:r>
              <a:rPr b="0" lang="en-US" sz="1600" spc="-1" strike="noStrike">
                <a:solidFill>
                  <a:srgbClr val="000000"/>
                </a:solidFill>
                <a:latin typeface="Spartan"/>
              </a:rPr>
              <a:t> (siehe Vorlesung “Virtualisierung”). </a:t>
            </a:r>
            <a:r>
              <a:rPr b="1" lang="en-US" sz="1600" spc="-1" strike="noStrike">
                <a:solidFill>
                  <a:srgbClr val="000000"/>
                </a:solidFill>
                <a:latin typeface="Spartan"/>
              </a:rPr>
              <a:t>Container</a:t>
            </a:r>
            <a:r>
              <a:rPr b="0" lang="en-US" sz="1600" spc="-1" strike="noStrike">
                <a:solidFill>
                  <a:srgbClr val="000000"/>
                </a:solidFill>
                <a:latin typeface="Spartan"/>
              </a:rPr>
              <a:t> öffnen </a:t>
            </a:r>
            <a:r>
              <a:rPr b="1" lang="en-US" sz="1600" spc="-1" strike="noStrike">
                <a:solidFill>
                  <a:srgbClr val="000000"/>
                </a:solidFill>
                <a:latin typeface="Spartan"/>
              </a:rPr>
              <a:t>Ports</a:t>
            </a:r>
            <a:r>
              <a:rPr b="0" lang="en-US" sz="1600" spc="-1" strike="noStrike">
                <a:solidFill>
                  <a:srgbClr val="000000"/>
                </a:solidFill>
                <a:latin typeface="Spartan"/>
              </a:rPr>
              <a:t> nach außen.</a:t>
            </a:r>
            <a:endParaRPr b="0" lang="de-DE" sz="1600" spc="-1" strike="noStrike">
              <a:solidFill>
                <a:srgbClr val="000000"/>
              </a:solidFill>
              <a:latin typeface="Spartan"/>
            </a:endParaRPr>
          </a:p>
          <a:p>
            <a:pPr>
              <a:lnSpc>
                <a:spcPct val="125000"/>
              </a:lnSpc>
              <a:spcAft>
                <a:spcPts val="901"/>
              </a:spcAft>
              <a:tabLst>
                <a:tab algn="l" pos="0"/>
              </a:tabLst>
            </a:pPr>
            <a:r>
              <a:rPr b="1" lang="en-US" sz="1600" spc="-1" strike="noStrike">
                <a:solidFill>
                  <a:srgbClr val="000000"/>
                </a:solidFill>
                <a:latin typeface="Spartan"/>
              </a:rPr>
              <a:t>Container</a:t>
            </a:r>
            <a:r>
              <a:rPr b="0" lang="en-US" sz="1600" spc="-1" strike="noStrike">
                <a:solidFill>
                  <a:srgbClr val="000000"/>
                </a:solidFill>
                <a:latin typeface="Spartan"/>
              </a:rPr>
              <a:t> werden in Kubernetes zu </a:t>
            </a:r>
            <a:r>
              <a:rPr b="1" lang="en-US" sz="1600" spc="-1" strike="noStrike">
                <a:solidFill>
                  <a:srgbClr val="000000"/>
                </a:solidFill>
                <a:latin typeface="Spartan"/>
              </a:rPr>
              <a:t>Pods</a:t>
            </a:r>
            <a:r>
              <a:rPr b="0" lang="en-US" sz="1600" spc="-1" strike="noStrike">
                <a:solidFill>
                  <a:srgbClr val="000000"/>
                </a:solidFill>
                <a:latin typeface="Spartan"/>
              </a:rPr>
              <a:t> zusammengefasst. </a:t>
            </a:r>
            <a:r>
              <a:rPr b="1" lang="en-US" sz="1600" spc="-1" strike="noStrike">
                <a:solidFill>
                  <a:srgbClr val="000000"/>
                </a:solidFill>
                <a:latin typeface="Spartan"/>
              </a:rPr>
              <a:t>Pods</a:t>
            </a:r>
            <a:r>
              <a:rPr b="0" lang="en-US" sz="1600" spc="-1" strike="noStrike">
                <a:solidFill>
                  <a:srgbClr val="000000"/>
                </a:solidFill>
                <a:latin typeface="Spartan"/>
              </a:rPr>
              <a:t> haben nach außen hin eine I</a:t>
            </a:r>
            <a:r>
              <a:rPr b="1" lang="en-US" sz="1600" spc="-1" strike="noStrike">
                <a:solidFill>
                  <a:srgbClr val="000000"/>
                </a:solidFill>
                <a:latin typeface="Spartan"/>
              </a:rPr>
              <a:t>P-Adresse</a:t>
            </a:r>
            <a:r>
              <a:rPr b="0" lang="en-US" sz="1600" spc="-1" strike="noStrike">
                <a:solidFill>
                  <a:srgbClr val="000000"/>
                </a:solidFill>
                <a:latin typeface="Spartan"/>
              </a:rPr>
              <a:t>.</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p:txBody>
      </p:sp>
      <p:sp>
        <p:nvSpPr>
          <p:cNvPr id="638" name="Google Shape;1499;p95"/>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639" name="Google Shape;1500;p95"/>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40" name="Google Shape;1502;p95"/>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pic>
        <p:nvPicPr>
          <p:cNvPr id="641" name="Google Shape;1503;p95" descr=""/>
          <p:cNvPicPr/>
          <p:nvPr/>
        </p:nvPicPr>
        <p:blipFill>
          <a:blip r:embed="rId1"/>
          <a:stretch/>
        </p:blipFill>
        <p:spPr>
          <a:xfrm>
            <a:off x="11161800" y="4218480"/>
            <a:ext cx="268200" cy="268200"/>
          </a:xfrm>
          <a:prstGeom prst="rect">
            <a:avLst/>
          </a:prstGeom>
          <a:ln w="0">
            <a:noFill/>
          </a:ln>
        </p:spPr>
      </p:pic>
      <p:pic>
        <p:nvPicPr>
          <p:cNvPr id="642" name="Google Shape;1504;p95" descr=""/>
          <p:cNvPicPr/>
          <p:nvPr/>
        </p:nvPicPr>
        <p:blipFill>
          <a:blip r:embed="rId2"/>
          <a:stretch/>
        </p:blipFill>
        <p:spPr>
          <a:xfrm>
            <a:off x="10800000" y="4959720"/>
            <a:ext cx="410760" cy="310320"/>
          </a:xfrm>
          <a:prstGeom prst="rect">
            <a:avLst/>
          </a:prstGeom>
          <a:ln w="0">
            <a:noFill/>
          </a:ln>
        </p:spPr>
      </p:pic>
      <p:sp>
        <p:nvSpPr>
          <p:cNvPr id="643" name="Google Shape;1505;p95"/>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644" name="Google Shape;1506;p95"/>
          <p:cNvGrpSpPr/>
          <p:nvPr/>
        </p:nvGrpSpPr>
        <p:grpSpPr>
          <a:xfrm>
            <a:off x="5559840" y="3615120"/>
            <a:ext cx="136800" cy="423000"/>
            <a:chOff x="5559840" y="3615120"/>
            <a:chExt cx="136800" cy="423000"/>
          </a:xfrm>
        </p:grpSpPr>
        <p:sp>
          <p:nvSpPr>
            <p:cNvPr id="645" name="Google Shape;1507;p95"/>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646" name="Google Shape;1508;p95"/>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647" name="Google Shape;1509;p95"/>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648" name="Google Shape;1510;p95"/>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649" name="Google Shape;1511;p95"/>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Google Shape;1520;p96"/>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651" name="Google Shape;1517;p96"/>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8FE47C20-F5C3-460A-A5AB-310424C2A0D1}" type="slidenum">
              <a:rPr b="0" lang="de-DE" sz="800" spc="-1" strike="noStrike">
                <a:solidFill>
                  <a:srgbClr val="000000"/>
                </a:solidFill>
                <a:latin typeface="Spartan"/>
              </a:rPr>
              <a:t>12</a:t>
            </a:fld>
            <a:endParaRPr b="0" lang="de-DE" sz="800" spc="-1" strike="noStrike">
              <a:latin typeface="Times New Roman"/>
            </a:endParaRPr>
          </a:p>
        </p:txBody>
      </p:sp>
      <p:sp>
        <p:nvSpPr>
          <p:cNvPr id="652" name="Textplatzhalter 1"/>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In einem </a:t>
            </a:r>
            <a:r>
              <a:rPr b="1" lang="en-US" sz="1600" spc="-1" strike="noStrike">
                <a:solidFill>
                  <a:srgbClr val="000000"/>
                </a:solidFill>
                <a:latin typeface="Spartan"/>
              </a:rPr>
              <a:t>Pod</a:t>
            </a:r>
            <a:r>
              <a:rPr b="0" lang="en-US" sz="1600" spc="-1" strike="noStrike">
                <a:solidFill>
                  <a:srgbClr val="000000"/>
                </a:solidFill>
                <a:latin typeface="Spartan"/>
              </a:rPr>
              <a:t> können auch mehrere </a:t>
            </a:r>
            <a:r>
              <a:rPr b="1" lang="en-US" sz="1600" spc="-1" strike="noStrike">
                <a:solidFill>
                  <a:srgbClr val="000000"/>
                </a:solidFill>
                <a:latin typeface="Spartan"/>
              </a:rPr>
              <a:t>Container</a:t>
            </a:r>
            <a:r>
              <a:rPr b="0" lang="en-US" sz="1600" spc="-1" strike="noStrike">
                <a:solidFill>
                  <a:srgbClr val="000000"/>
                </a:solidFill>
                <a:latin typeface="Spartan"/>
              </a:rPr>
              <a:t> laufen.</a:t>
            </a:r>
            <a:endParaRPr b="0" lang="de-DE" sz="1600" spc="-1" strike="noStrike">
              <a:solidFill>
                <a:srgbClr val="000000"/>
              </a:solidFill>
              <a:latin typeface="Spartan"/>
            </a:endParaRPr>
          </a:p>
        </p:txBody>
      </p:sp>
      <p:sp>
        <p:nvSpPr>
          <p:cNvPr id="653" name="Google Shape;1518;p96"/>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654" name="Google Shape;1519;p96"/>
          <p:cNvSpPr/>
          <p:nvPr/>
        </p:nvSpPr>
        <p:spPr>
          <a:xfrm>
            <a:off x="1033560" y="4869000"/>
            <a:ext cx="518112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55" name="Google Shape;1521;p96"/>
          <p:cNvSpPr/>
          <p:nvPr/>
        </p:nvSpPr>
        <p:spPr>
          <a:xfrm>
            <a:off x="1262160" y="5434920"/>
            <a:ext cx="419832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pic>
        <p:nvPicPr>
          <p:cNvPr id="656" name="Google Shape;1522;p96" descr=""/>
          <p:cNvPicPr/>
          <p:nvPr/>
        </p:nvPicPr>
        <p:blipFill>
          <a:blip r:embed="rId1"/>
          <a:stretch/>
        </p:blipFill>
        <p:spPr>
          <a:xfrm>
            <a:off x="11158560" y="4201560"/>
            <a:ext cx="268200" cy="268200"/>
          </a:xfrm>
          <a:prstGeom prst="rect">
            <a:avLst/>
          </a:prstGeom>
          <a:ln w="0">
            <a:noFill/>
          </a:ln>
        </p:spPr>
      </p:pic>
      <p:pic>
        <p:nvPicPr>
          <p:cNvPr id="657" name="Google Shape;1523;p96" descr=""/>
          <p:cNvPicPr/>
          <p:nvPr/>
        </p:nvPicPr>
        <p:blipFill>
          <a:blip r:embed="rId2"/>
          <a:stretch/>
        </p:blipFill>
        <p:spPr>
          <a:xfrm>
            <a:off x="5691240" y="5042160"/>
            <a:ext cx="410760" cy="310320"/>
          </a:xfrm>
          <a:prstGeom prst="rect">
            <a:avLst/>
          </a:prstGeom>
          <a:ln w="0">
            <a:noFill/>
          </a:ln>
        </p:spPr>
      </p:pic>
      <p:sp>
        <p:nvSpPr>
          <p:cNvPr id="658" name="Google Shape;1524;p96"/>
          <p:cNvSpPr/>
          <p:nvPr/>
        </p:nvSpPr>
        <p:spPr>
          <a:xfrm>
            <a:off x="5421960" y="40568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659" name="Google Shape;1525;p96"/>
          <p:cNvGrpSpPr/>
          <p:nvPr/>
        </p:nvGrpSpPr>
        <p:grpSpPr>
          <a:xfrm>
            <a:off x="6027480" y="3633480"/>
            <a:ext cx="136800" cy="422640"/>
            <a:chOff x="6027480" y="3633480"/>
            <a:chExt cx="136800" cy="422640"/>
          </a:xfrm>
        </p:grpSpPr>
        <p:sp>
          <p:nvSpPr>
            <p:cNvPr id="660" name="Google Shape;1526;p96"/>
            <p:cNvSpPr/>
            <p:nvPr/>
          </p:nvSpPr>
          <p:spPr>
            <a:xfrm>
              <a:off x="6027480" y="3633480"/>
              <a:ext cx="136800" cy="142920"/>
            </a:xfrm>
            <a:prstGeom prst="ellipse">
              <a:avLst/>
            </a:prstGeom>
            <a:solidFill>
              <a:srgbClr val="ffffff"/>
            </a:solidFill>
            <a:ln w="9525">
              <a:solidFill>
                <a:srgbClr val="bababa"/>
              </a:solidFill>
              <a:round/>
            </a:ln>
          </p:spPr>
          <p:style>
            <a:lnRef idx="0"/>
            <a:fillRef idx="0"/>
            <a:effectRef idx="0"/>
            <a:fontRef idx="minor"/>
          </p:style>
        </p:sp>
        <p:sp>
          <p:nvSpPr>
            <p:cNvPr id="661" name="Google Shape;1527;p96"/>
            <p:cNvSpPr/>
            <p:nvPr/>
          </p:nvSpPr>
          <p:spPr>
            <a:xfrm>
              <a:off x="6095880" y="3776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662" name="Google Shape;1528;p96"/>
          <p:cNvSpPr/>
          <p:nvPr/>
        </p:nvSpPr>
        <p:spPr>
          <a:xfrm>
            <a:off x="319608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663" name="Google Shape;1529;p96"/>
          <p:cNvSpPr/>
          <p:nvPr/>
        </p:nvSpPr>
        <p:spPr>
          <a:xfrm flipH="1" rot="10800000">
            <a:off x="386172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664" name="Google Shape;1530;p96"/>
          <p:cNvSpPr/>
          <p:nvPr/>
        </p:nvSpPr>
        <p:spPr>
          <a:xfrm>
            <a:off x="7098120" y="4829760"/>
            <a:ext cx="419832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65" name="Google Shape;1531;p96"/>
          <p:cNvSpPr/>
          <p:nvPr/>
        </p:nvSpPr>
        <p:spPr>
          <a:xfrm>
            <a:off x="7319160" y="5416920"/>
            <a:ext cx="385740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pic>
        <p:nvPicPr>
          <p:cNvPr id="666" name="Google Shape;1532;p96" descr=""/>
          <p:cNvPicPr/>
          <p:nvPr/>
        </p:nvPicPr>
        <p:blipFill>
          <a:blip r:embed="rId3"/>
          <a:stretch/>
        </p:blipFill>
        <p:spPr>
          <a:xfrm>
            <a:off x="10747440" y="4959720"/>
            <a:ext cx="410760" cy="310320"/>
          </a:xfrm>
          <a:prstGeom prst="rect">
            <a:avLst/>
          </a:prstGeom>
          <a:ln w="0">
            <a:noFill/>
          </a:ln>
        </p:spPr>
      </p:pic>
      <p:sp>
        <p:nvSpPr>
          <p:cNvPr id="667" name="Google Shape;1533;p96"/>
          <p:cNvSpPr/>
          <p:nvPr/>
        </p:nvSpPr>
        <p:spPr>
          <a:xfrm>
            <a:off x="856620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668" name="Google Shape;1534;p96"/>
          <p:cNvSpPr/>
          <p:nvPr/>
        </p:nvSpPr>
        <p:spPr>
          <a:xfrm flipH="1" rot="10800000">
            <a:off x="923220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669" name="Google Shape;1535;p96"/>
          <p:cNvSpPr/>
          <p:nvPr/>
        </p:nvSpPr>
        <p:spPr>
          <a:xfrm flipH="1" rot="10800000">
            <a:off x="3870720" y="4277880"/>
            <a:ext cx="2225520" cy="46116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670" name="Google Shape;1536;p96"/>
          <p:cNvSpPr/>
          <p:nvPr/>
        </p:nvSpPr>
        <p:spPr>
          <a:xfrm rot="10800000">
            <a:off x="6096600" y="4277520"/>
            <a:ext cx="3143880" cy="46116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Google Shape;1546;p97"/>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672" name="Google Shape;1542;p97"/>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7D155BAC-D185-4E24-8EE5-CCDA522D2F60}" type="slidenum">
              <a:rPr b="0" lang="de-DE" sz="800" spc="-1" strike="noStrike">
                <a:solidFill>
                  <a:srgbClr val="000000"/>
                </a:solidFill>
                <a:latin typeface="Spartan"/>
              </a:rPr>
              <a:t>12</a:t>
            </a:fld>
            <a:endParaRPr b="0" lang="de-DE" sz="800" spc="-1" strike="noStrike">
              <a:latin typeface="Times New Roman"/>
            </a:endParaRPr>
          </a:p>
        </p:txBody>
      </p:sp>
      <p:sp>
        <p:nvSpPr>
          <p:cNvPr id="673" name="Textplatzhalter 1"/>
          <p:cNvSpPr txBox="1"/>
          <p:nvPr/>
        </p:nvSpPr>
        <p:spPr>
          <a:xfrm>
            <a:off x="3828960" y="1746000"/>
            <a:ext cx="782388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Wie die </a:t>
            </a:r>
            <a:r>
              <a:rPr b="1" lang="en-US" sz="1600" spc="-1" strike="noStrike">
                <a:solidFill>
                  <a:srgbClr val="000000"/>
                </a:solidFill>
                <a:latin typeface="Spartan"/>
              </a:rPr>
              <a:t>Pods</a:t>
            </a:r>
            <a:r>
              <a:rPr b="0" lang="en-US" sz="1600" spc="-1" strike="noStrike">
                <a:solidFill>
                  <a:srgbClr val="000000"/>
                </a:solidFill>
                <a:latin typeface="Spartan"/>
              </a:rPr>
              <a:t> für die Anwendung aussehen sollen, wird in einem </a:t>
            </a:r>
            <a:r>
              <a:rPr b="1" lang="en-US" sz="1600" spc="-1" strike="noStrike">
                <a:solidFill>
                  <a:srgbClr val="000000"/>
                </a:solidFill>
                <a:latin typeface="Spartan"/>
              </a:rPr>
              <a:t>Deployment</a:t>
            </a:r>
            <a:r>
              <a:rPr b="0" lang="en-US" sz="1600" spc="-1" strike="noStrike">
                <a:solidFill>
                  <a:srgbClr val="000000"/>
                </a:solidFill>
                <a:latin typeface="Spartan"/>
              </a:rPr>
              <a:t> definiert.</a:t>
            </a:r>
            <a:endParaRPr b="0" lang="de-DE" sz="1600" spc="-1" strike="noStrike">
              <a:solidFill>
                <a:srgbClr val="000000"/>
              </a:solidFill>
              <a:latin typeface="Spartan"/>
            </a:endParaRPr>
          </a:p>
        </p:txBody>
      </p:sp>
      <p:sp>
        <p:nvSpPr>
          <p:cNvPr id="674" name="Google Shape;1543;p97"/>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675" name="Google Shape;1544;p97"/>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676" name="Google Shape;1545;p97"/>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77" name="Google Shape;1547;p97"/>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678" name="Google Shape;1548;p97"/>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ffffff">
                <a:lumMod val="50000"/>
              </a:srgbClr>
            </a:solidFill>
            <a:round/>
            <a:tailEnd len="med" type="triangle" w="med"/>
          </a:ln>
        </p:spPr>
        <p:style>
          <a:lnRef idx="0"/>
          <a:fillRef idx="0"/>
          <a:effectRef idx="0"/>
          <a:fontRef idx="minor"/>
        </p:style>
      </p:sp>
      <p:sp>
        <p:nvSpPr>
          <p:cNvPr id="679" name="Google Shape;1549;p97"/>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680" name="Google Shape;1550;p97" descr=""/>
          <p:cNvPicPr/>
          <p:nvPr/>
        </p:nvPicPr>
        <p:blipFill>
          <a:blip r:embed="rId1"/>
          <a:stretch/>
        </p:blipFill>
        <p:spPr>
          <a:xfrm>
            <a:off x="2989440" y="1848600"/>
            <a:ext cx="268200" cy="268200"/>
          </a:xfrm>
          <a:prstGeom prst="rect">
            <a:avLst/>
          </a:prstGeom>
          <a:ln w="0">
            <a:noFill/>
          </a:ln>
        </p:spPr>
      </p:pic>
      <p:pic>
        <p:nvPicPr>
          <p:cNvPr id="681" name="Google Shape;1551;p97" descr=""/>
          <p:cNvPicPr/>
          <p:nvPr/>
        </p:nvPicPr>
        <p:blipFill>
          <a:blip r:embed="rId2"/>
          <a:stretch/>
        </p:blipFill>
        <p:spPr>
          <a:xfrm>
            <a:off x="11161800" y="4218480"/>
            <a:ext cx="268200" cy="268200"/>
          </a:xfrm>
          <a:prstGeom prst="rect">
            <a:avLst/>
          </a:prstGeom>
          <a:ln w="0">
            <a:noFill/>
          </a:ln>
        </p:spPr>
      </p:pic>
      <p:pic>
        <p:nvPicPr>
          <p:cNvPr id="682" name="Google Shape;1552;p97" descr=""/>
          <p:cNvPicPr/>
          <p:nvPr/>
        </p:nvPicPr>
        <p:blipFill>
          <a:blip r:embed="rId3"/>
          <a:stretch/>
        </p:blipFill>
        <p:spPr>
          <a:xfrm>
            <a:off x="10800000" y="4959720"/>
            <a:ext cx="410760" cy="310320"/>
          </a:xfrm>
          <a:prstGeom prst="rect">
            <a:avLst/>
          </a:prstGeom>
          <a:ln w="0">
            <a:noFill/>
          </a:ln>
        </p:spPr>
      </p:pic>
      <p:sp>
        <p:nvSpPr>
          <p:cNvPr id="683" name="Google Shape;1553;p97"/>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684" name="Google Shape;1554;p97"/>
          <p:cNvGrpSpPr/>
          <p:nvPr/>
        </p:nvGrpSpPr>
        <p:grpSpPr>
          <a:xfrm>
            <a:off x="5559840" y="3615120"/>
            <a:ext cx="136800" cy="423000"/>
            <a:chOff x="5559840" y="3615120"/>
            <a:chExt cx="136800" cy="423000"/>
          </a:xfrm>
        </p:grpSpPr>
        <p:sp>
          <p:nvSpPr>
            <p:cNvPr id="685" name="Google Shape;1555;p97"/>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686" name="Google Shape;1556;p97"/>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687" name="Google Shape;1557;p97"/>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688" name="Google Shape;1558;p97"/>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689" name="Google Shape;1559;p97"/>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Google Shape;1565;p98"/>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4906C695-B6CA-40C5-BF60-BB615527C262}"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691" name="Google Shape;1566;p98"/>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692" name="Google Shape;1567;p98"/>
          <p:cNvSpPr/>
          <p:nvPr/>
        </p:nvSpPr>
        <p:spPr>
          <a:xfrm>
            <a:off x="824760" y="4159800"/>
            <a:ext cx="487188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693" name="Google Shape;1568;p98"/>
          <p:cNvSpPr/>
          <p:nvPr/>
        </p:nvSpPr>
        <p:spPr>
          <a:xfrm>
            <a:off x="919800" y="4869000"/>
            <a:ext cx="468036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694" name="Google Shape;1569;p98"/>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695" name="Google Shape;1570;p98"/>
          <p:cNvSpPr/>
          <p:nvPr/>
        </p:nvSpPr>
        <p:spPr>
          <a:xfrm>
            <a:off x="1024200" y="5434920"/>
            <a:ext cx="443772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696" name="Google Shape;1571;p98"/>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697" name="Google Shape;1572;p98"/>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698" name="Google Shape;1573;p98" descr=""/>
          <p:cNvPicPr/>
          <p:nvPr/>
        </p:nvPicPr>
        <p:blipFill>
          <a:blip r:embed="rId1"/>
          <a:stretch/>
        </p:blipFill>
        <p:spPr>
          <a:xfrm>
            <a:off x="2989440" y="1848600"/>
            <a:ext cx="268200" cy="268200"/>
          </a:xfrm>
          <a:prstGeom prst="rect">
            <a:avLst/>
          </a:prstGeom>
          <a:ln w="0">
            <a:noFill/>
          </a:ln>
        </p:spPr>
      </p:pic>
      <p:pic>
        <p:nvPicPr>
          <p:cNvPr id="699" name="Google Shape;1574;p98" descr=""/>
          <p:cNvPicPr/>
          <p:nvPr/>
        </p:nvPicPr>
        <p:blipFill>
          <a:blip r:embed="rId2"/>
          <a:stretch/>
        </p:blipFill>
        <p:spPr>
          <a:xfrm>
            <a:off x="5370840" y="4218480"/>
            <a:ext cx="268200" cy="268200"/>
          </a:xfrm>
          <a:prstGeom prst="rect">
            <a:avLst/>
          </a:prstGeom>
          <a:ln w="0">
            <a:noFill/>
          </a:ln>
        </p:spPr>
      </p:pic>
      <p:pic>
        <p:nvPicPr>
          <p:cNvPr id="700" name="Google Shape;1575;p98" descr=""/>
          <p:cNvPicPr/>
          <p:nvPr/>
        </p:nvPicPr>
        <p:blipFill>
          <a:blip r:embed="rId3"/>
          <a:stretch/>
        </p:blipFill>
        <p:spPr>
          <a:xfrm>
            <a:off x="5008680" y="4959720"/>
            <a:ext cx="410760" cy="310320"/>
          </a:xfrm>
          <a:prstGeom prst="rect">
            <a:avLst/>
          </a:prstGeom>
          <a:ln w="0">
            <a:noFill/>
          </a:ln>
        </p:spPr>
      </p:pic>
      <p:sp>
        <p:nvSpPr>
          <p:cNvPr id="701" name="Google Shape;1576;p98"/>
          <p:cNvSpPr/>
          <p:nvPr/>
        </p:nvSpPr>
        <p:spPr>
          <a:xfrm>
            <a:off x="251568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702" name="Google Shape;1577;p98"/>
          <p:cNvGrpSpPr/>
          <p:nvPr/>
        </p:nvGrpSpPr>
        <p:grpSpPr>
          <a:xfrm>
            <a:off x="3121200" y="3615120"/>
            <a:ext cx="136800" cy="423000"/>
            <a:chOff x="3121200" y="3615120"/>
            <a:chExt cx="136800" cy="423000"/>
          </a:xfrm>
        </p:grpSpPr>
        <p:sp>
          <p:nvSpPr>
            <p:cNvPr id="703" name="Google Shape;1578;p98"/>
            <p:cNvSpPr/>
            <p:nvPr/>
          </p:nvSpPr>
          <p:spPr>
            <a:xfrm>
              <a:off x="312120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704" name="Google Shape;1579;p98"/>
            <p:cNvSpPr/>
            <p:nvPr/>
          </p:nvSpPr>
          <p:spPr>
            <a:xfrm>
              <a:off x="318996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705" name="Google Shape;1580;p98"/>
          <p:cNvSpPr/>
          <p:nvPr/>
        </p:nvSpPr>
        <p:spPr>
          <a:xfrm>
            <a:off x="251028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706" name="Google Shape;1581;p98"/>
          <p:cNvSpPr/>
          <p:nvPr/>
        </p:nvSpPr>
        <p:spPr>
          <a:xfrm flipH="1" rot="10800000">
            <a:off x="317592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07" name="Google Shape;1582;p98"/>
          <p:cNvSpPr/>
          <p:nvPr/>
        </p:nvSpPr>
        <p:spPr>
          <a:xfrm flipH="1" rot="10800000">
            <a:off x="318456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708" name="Google Shape;1583;p98"/>
          <p:cNvSpPr/>
          <p:nvPr/>
        </p:nvSpPr>
        <p:spPr>
          <a:xfrm>
            <a:off x="6311160" y="4168440"/>
            <a:ext cx="487188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709" name="Google Shape;1584;p98"/>
          <p:cNvSpPr/>
          <p:nvPr/>
        </p:nvSpPr>
        <p:spPr>
          <a:xfrm>
            <a:off x="6406200" y="4877640"/>
            <a:ext cx="468036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710" name="Google Shape;1585;p98"/>
          <p:cNvSpPr/>
          <p:nvPr/>
        </p:nvSpPr>
        <p:spPr>
          <a:xfrm>
            <a:off x="6510600" y="5443560"/>
            <a:ext cx="443772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711" name="Google Shape;1586;p98"/>
          <p:cNvSpPr/>
          <p:nvPr/>
        </p:nvSpPr>
        <p:spPr>
          <a:xfrm>
            <a:off x="1157400" y="2306160"/>
            <a:ext cx="5477400" cy="185472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pic>
        <p:nvPicPr>
          <p:cNvPr id="712" name="Google Shape;1587;p98" descr=""/>
          <p:cNvPicPr/>
          <p:nvPr/>
        </p:nvPicPr>
        <p:blipFill>
          <a:blip r:embed="rId4"/>
          <a:stretch/>
        </p:blipFill>
        <p:spPr>
          <a:xfrm>
            <a:off x="10857240" y="4227120"/>
            <a:ext cx="268200" cy="268200"/>
          </a:xfrm>
          <a:prstGeom prst="rect">
            <a:avLst/>
          </a:prstGeom>
          <a:ln w="0">
            <a:noFill/>
          </a:ln>
        </p:spPr>
      </p:pic>
      <p:pic>
        <p:nvPicPr>
          <p:cNvPr id="713" name="Google Shape;1588;p98" descr=""/>
          <p:cNvPicPr/>
          <p:nvPr/>
        </p:nvPicPr>
        <p:blipFill>
          <a:blip r:embed="rId5"/>
          <a:stretch/>
        </p:blipFill>
        <p:spPr>
          <a:xfrm>
            <a:off x="10495080" y="4968360"/>
            <a:ext cx="410760" cy="310320"/>
          </a:xfrm>
          <a:prstGeom prst="rect">
            <a:avLst/>
          </a:prstGeom>
          <a:ln w="0">
            <a:noFill/>
          </a:ln>
        </p:spPr>
      </p:pic>
      <p:sp>
        <p:nvSpPr>
          <p:cNvPr id="714" name="Google Shape;1589;p98"/>
          <p:cNvSpPr/>
          <p:nvPr/>
        </p:nvSpPr>
        <p:spPr>
          <a:xfrm>
            <a:off x="8002080" y="404712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715" name="Google Shape;1590;p98"/>
          <p:cNvGrpSpPr/>
          <p:nvPr/>
        </p:nvGrpSpPr>
        <p:grpSpPr>
          <a:xfrm>
            <a:off x="8607600" y="3623760"/>
            <a:ext cx="136800" cy="423000"/>
            <a:chOff x="8607600" y="3623760"/>
            <a:chExt cx="136800" cy="423000"/>
          </a:xfrm>
        </p:grpSpPr>
        <p:sp>
          <p:nvSpPr>
            <p:cNvPr id="716" name="Google Shape;1591;p98"/>
            <p:cNvSpPr/>
            <p:nvPr/>
          </p:nvSpPr>
          <p:spPr>
            <a:xfrm>
              <a:off x="8607600" y="3623760"/>
              <a:ext cx="136800" cy="142920"/>
            </a:xfrm>
            <a:prstGeom prst="ellipse">
              <a:avLst/>
            </a:prstGeom>
            <a:solidFill>
              <a:srgbClr val="ffffff"/>
            </a:solidFill>
            <a:ln w="9525">
              <a:solidFill>
                <a:srgbClr val="bababa"/>
              </a:solidFill>
              <a:round/>
            </a:ln>
          </p:spPr>
          <p:style>
            <a:lnRef idx="0"/>
            <a:fillRef idx="0"/>
            <a:effectRef idx="0"/>
            <a:fontRef idx="minor"/>
          </p:style>
        </p:sp>
        <p:sp>
          <p:nvSpPr>
            <p:cNvPr id="717" name="Google Shape;1592;p98"/>
            <p:cNvSpPr/>
            <p:nvPr/>
          </p:nvSpPr>
          <p:spPr>
            <a:xfrm>
              <a:off x="8676360" y="376704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718" name="Google Shape;1593;p98"/>
          <p:cNvSpPr/>
          <p:nvPr/>
        </p:nvSpPr>
        <p:spPr>
          <a:xfrm>
            <a:off x="7996680" y="47476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719" name="Google Shape;1594;p98"/>
          <p:cNvSpPr/>
          <p:nvPr/>
        </p:nvSpPr>
        <p:spPr>
          <a:xfrm flipH="1" rot="10800000">
            <a:off x="8662320" y="496872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20" name="Google Shape;1595;p98"/>
          <p:cNvSpPr/>
          <p:nvPr/>
        </p:nvSpPr>
        <p:spPr>
          <a:xfrm flipH="1" rot="10800000">
            <a:off x="8670960" y="426816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721" name="Textplatzhalter 1"/>
          <p:cNvSpPr/>
          <p:nvPr/>
        </p:nvSpPr>
        <p:spPr>
          <a:xfrm>
            <a:off x="3828960" y="1746000"/>
            <a:ext cx="7823880" cy="4103640"/>
          </a:xfrm>
          <a:prstGeom prst="rect">
            <a:avLst/>
          </a:prstGeom>
          <a:noFill/>
          <a:ln w="0">
            <a:noFill/>
          </a:ln>
        </p:spPr>
        <p:style>
          <a:lnRef idx="0"/>
          <a:fillRef idx="0"/>
          <a:effectRef idx="0"/>
          <a:fontRef idx="minor"/>
        </p:style>
        <p:txBody>
          <a:bodyPr lIns="90000" rIns="90000" tIns="45000" bIns="45000">
            <a:noAutofit/>
          </a:bodyPr>
          <a:p>
            <a:pPr>
              <a:lnSpc>
                <a:spcPct val="125000"/>
              </a:lnSpc>
              <a:spcAft>
                <a:spcPts val="901"/>
              </a:spcAft>
              <a:tabLst>
                <a:tab algn="l" pos="0"/>
              </a:tabLst>
            </a:pPr>
            <a:r>
              <a:rPr b="0" lang="en-US" sz="1600" spc="-1" strike="noStrike">
                <a:solidFill>
                  <a:srgbClr val="000000"/>
                </a:solidFill>
                <a:latin typeface="Spartan"/>
              </a:rPr>
              <a:t>Wie die </a:t>
            </a:r>
            <a:r>
              <a:rPr b="1" lang="en-US" sz="1600" spc="-1" strike="noStrike">
                <a:solidFill>
                  <a:srgbClr val="000000"/>
                </a:solidFill>
                <a:latin typeface="Spartan"/>
              </a:rPr>
              <a:t>Pods</a:t>
            </a:r>
            <a:r>
              <a:rPr b="0" lang="en-US" sz="1600" spc="-1" strike="noStrike">
                <a:solidFill>
                  <a:srgbClr val="000000"/>
                </a:solidFill>
                <a:latin typeface="Spartan"/>
              </a:rPr>
              <a:t> für die Anwendung aussehen sollen, wird in einem </a:t>
            </a:r>
            <a:r>
              <a:rPr b="1" lang="en-US" sz="1600" spc="-1" strike="noStrike">
                <a:solidFill>
                  <a:srgbClr val="000000"/>
                </a:solidFill>
                <a:latin typeface="Spartan"/>
              </a:rPr>
              <a:t>Deployment</a:t>
            </a:r>
            <a:r>
              <a:rPr b="0" lang="en-US" sz="1600" spc="-1" strike="noStrike">
                <a:solidFill>
                  <a:srgbClr val="000000"/>
                </a:solidFill>
                <a:latin typeface="Spartan"/>
              </a:rPr>
              <a:t> definiert.</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Titel 5"/>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Deployment: Definition</a:t>
            </a:r>
            <a:endParaRPr b="0" lang="de-DE" sz="2400" spc="-1" strike="noStrike">
              <a:solidFill>
                <a:srgbClr val="000000"/>
              </a:solidFill>
              <a:latin typeface="Spartan"/>
            </a:endParaRPr>
          </a:p>
        </p:txBody>
      </p:sp>
      <p:sp>
        <p:nvSpPr>
          <p:cNvPr id="723" name="Foliennummernplatzhalter 4"/>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540C08BC-A54D-4761-91C2-FFB66887E66E}" type="slidenum">
              <a:rPr b="0" lang="de-DE" sz="800" spc="-1" strike="noStrike">
                <a:solidFill>
                  <a:srgbClr val="242424"/>
                </a:solidFill>
                <a:latin typeface="Univers LT Std 45 Light"/>
              </a:rPr>
              <a:t>12</a:t>
            </a:fld>
            <a:endParaRPr b="0" lang="de-DE" sz="800" spc="-1" strike="noStrike">
              <a:latin typeface="Times New Roman"/>
            </a:endParaRPr>
          </a:p>
        </p:txBody>
      </p:sp>
      <p:sp>
        <p:nvSpPr>
          <p:cNvPr id="724" name="Textplatzhalter 3"/>
          <p:cNvSpPr txBox="1"/>
          <p:nvPr/>
        </p:nvSpPr>
        <p:spPr>
          <a:xfrm>
            <a:off x="540000" y="1317960"/>
            <a:ext cx="11112840" cy="4886280"/>
          </a:xfrm>
          <a:prstGeom prst="rect">
            <a:avLst/>
          </a:prstGeom>
          <a:solidFill>
            <a:srgbClr val="ffffff"/>
          </a:solidFill>
          <a:ln w="0">
            <a:noFill/>
          </a:ln>
        </p:spPr>
        <p:txBody>
          <a:bodyPr lIns="180000" rIns="0" tIns="108000" bIns="0">
            <a:noAutofit/>
          </a:bodyPr>
          <a:p>
            <a:pPr>
              <a:lnSpc>
                <a:spcPct val="100000"/>
              </a:lnSpc>
              <a:tabLst>
                <a:tab algn="l" pos="0"/>
              </a:tabLst>
            </a:pPr>
            <a:r>
              <a:rPr b="1" lang="en-US" sz="1600" spc="-1" strike="noStrike">
                <a:solidFill>
                  <a:srgbClr val="000000"/>
                </a:solidFill>
                <a:latin typeface="Source Code Pro"/>
              </a:rPr>
              <a:t>apiVersion</a:t>
            </a:r>
            <a:r>
              <a:rPr b="0" lang="en-US" sz="1600" spc="-1" strike="noStrike">
                <a:solidFill>
                  <a:srgbClr val="000000"/>
                </a:solidFill>
                <a:latin typeface="Source Code Pro"/>
              </a:rPr>
              <a:t>: apps/v1</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kind</a:t>
            </a:r>
            <a:r>
              <a:rPr b="0" lang="en-US" sz="1600" spc="-1" strike="noStrike">
                <a:solidFill>
                  <a:srgbClr val="000000"/>
                </a:solidFill>
                <a:latin typeface="Source Code Pro"/>
              </a:rPr>
              <a:t>: Deployment</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metadata</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hello-service</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spec</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replicas</a:t>
            </a:r>
            <a:r>
              <a:rPr b="0" lang="en-US" sz="1600" spc="-1" strike="noStrike">
                <a:solidFill>
                  <a:srgbClr val="000000"/>
                </a:solidFill>
                <a:latin typeface="Source Code Pro"/>
              </a:rPr>
              <a:t>: 3</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template</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metadata</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labels</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app</a:t>
            </a:r>
            <a:r>
              <a:rPr b="0" lang="en-US" sz="1600" spc="-1" strike="noStrike">
                <a:solidFill>
                  <a:srgbClr val="000000"/>
                </a:solidFill>
                <a:latin typeface="Source Code Pro"/>
              </a:rPr>
              <a:t>: helloservice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spec</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containers</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hello-service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image</a:t>
            </a:r>
            <a:r>
              <a:rPr b="0" lang="en-US" sz="1600" spc="-1" strike="noStrike">
                <a:solidFill>
                  <a:srgbClr val="000000"/>
                </a:solidFill>
                <a:latin typeface="Source Code Pro"/>
              </a:rPr>
              <a:t>: "hitchhikersguide/zwitscher-service:1.0.1"</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ports</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containerPort</a:t>
            </a:r>
            <a:r>
              <a:rPr b="0" lang="en-US" sz="1600" spc="-1" strike="noStrike">
                <a:solidFill>
                  <a:srgbClr val="000000"/>
                </a:solidFill>
                <a:latin typeface="Source Code Pro"/>
              </a:rPr>
              <a:t>: 8080</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env</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value</a:t>
            </a:r>
            <a:r>
              <a:rPr b="0" lang="en-US" sz="1600" spc="-1" strike="noStrike">
                <a:solidFill>
                  <a:srgbClr val="000000"/>
                </a:solidFill>
                <a:latin typeface="Source Code Pro"/>
              </a:rPr>
              <a:t>: zwitscher-consul</a:t>
            </a:r>
            <a:endParaRPr b="0" lang="de-DE" sz="1600" spc="-1" strike="noStrike">
              <a:solidFill>
                <a:srgbClr val="000000"/>
              </a:solidFill>
              <a:latin typeface="Spartan"/>
            </a:endParaRPr>
          </a:p>
          <a:p>
            <a:pPr>
              <a:lnSpc>
                <a:spcPct val="100000"/>
              </a:lnSpc>
              <a:tabLst>
                <a:tab algn="l" pos="0"/>
              </a:tabLst>
            </a:pPr>
            <a:endParaRPr b="0" lang="de-DE" sz="16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Google Shape;1609;p100"/>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E3C14759-DEB4-417D-B325-CCC79F9C4902}"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726" name="Google Shape;1610;p100"/>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727" name="Google Shape;1611;p100"/>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728" name="Google Shape;1612;p100"/>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729" name="Google Shape;1613;p100"/>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Big Picture: Hello-Service</a:t>
            </a:r>
            <a:endParaRPr b="0" lang="de-DE" sz="2400" spc="-1" strike="noStrike">
              <a:solidFill>
                <a:srgbClr val="000000"/>
              </a:solidFill>
              <a:latin typeface="Spartan"/>
            </a:endParaRPr>
          </a:p>
        </p:txBody>
      </p:sp>
      <p:sp>
        <p:nvSpPr>
          <p:cNvPr id="730" name="Google Shape;1614;p100"/>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731" name="Google Shape;1615;p100"/>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32" name="Google Shape;1616;p100"/>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sp>
        <p:nvSpPr>
          <p:cNvPr id="733" name="Google Shape;1617;p100"/>
          <p:cNvSpPr/>
          <p:nvPr/>
        </p:nvSpPr>
        <p:spPr>
          <a:xfrm>
            <a:off x="1033560" y="1323000"/>
            <a:ext cx="196632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a:t>
            </a:r>
            <a:endParaRPr b="0" lang="de-DE" sz="1000" spc="-1" strike="noStrike">
              <a:latin typeface="Arial"/>
            </a:endParaRPr>
          </a:p>
        </p:txBody>
      </p:sp>
      <p:sp>
        <p:nvSpPr>
          <p:cNvPr id="734" name="Google Shape;1618;p100"/>
          <p:cNvSpPr/>
          <p:nvPr/>
        </p:nvSpPr>
        <p:spPr>
          <a:xfrm>
            <a:off x="1300680" y="3680640"/>
            <a:ext cx="334440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helloservice-deployment-7ffc64d9d9-m225z</a:t>
            </a:r>
            <a:endParaRPr b="0" lang="de-DE" sz="1000" spc="-1" strike="noStrike">
              <a:latin typeface="Arial"/>
            </a:endParaRPr>
          </a:p>
        </p:txBody>
      </p:sp>
      <p:sp>
        <p:nvSpPr>
          <p:cNvPr id="735" name="Google Shape;1619;p100"/>
          <p:cNvSpPr/>
          <p:nvPr/>
        </p:nvSpPr>
        <p:spPr>
          <a:xfrm>
            <a:off x="1924920" y="2581200"/>
            <a:ext cx="1430280" cy="362520"/>
          </a:xfrm>
          <a:prstGeom prst="wedgeRoundRectCallout">
            <a:avLst>
              <a:gd name="adj1" fmla="val -54068"/>
              <a:gd name="adj2" fmla="val 8823"/>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app=helloservice</a:t>
            </a:r>
            <a:endParaRPr b="0" lang="de-DE" sz="1000" spc="-1" strike="noStrike">
              <a:latin typeface="Arial"/>
            </a:endParaRPr>
          </a:p>
        </p:txBody>
      </p:sp>
      <p:sp>
        <p:nvSpPr>
          <p:cNvPr id="736" name="Google Shape;1620;p100"/>
          <p:cNvSpPr/>
          <p:nvPr/>
        </p:nvSpPr>
        <p:spPr>
          <a:xfrm>
            <a:off x="1338120" y="4376520"/>
            <a:ext cx="177228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helloservice-container</a:t>
            </a:r>
            <a:endParaRPr b="0" lang="de-DE" sz="1000" spc="-1" strike="noStrike">
              <a:latin typeface="Arial"/>
            </a:endParaRPr>
          </a:p>
        </p:txBody>
      </p:sp>
      <p:sp>
        <p:nvSpPr>
          <p:cNvPr id="737" name="Google Shape;1621;p100"/>
          <p:cNvSpPr/>
          <p:nvPr/>
        </p:nvSpPr>
        <p:spPr>
          <a:xfrm>
            <a:off x="1886040" y="5549040"/>
            <a:ext cx="1772280" cy="362520"/>
          </a:xfrm>
          <a:prstGeom prst="wedgeRoundRectCallout">
            <a:avLst>
              <a:gd name="adj1" fmla="val -57737"/>
              <a:gd name="adj2" fmla="val -17618"/>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a:t>
            </a:r>
            <a:endParaRPr b="0" lang="de-DE" sz="1000" spc="-1" strike="noStrike">
              <a:latin typeface="Arial"/>
            </a:endParaRPr>
          </a:p>
        </p:txBody>
      </p:sp>
      <p:pic>
        <p:nvPicPr>
          <p:cNvPr id="738" name="Google Shape;1622;p100" descr=""/>
          <p:cNvPicPr/>
          <p:nvPr/>
        </p:nvPicPr>
        <p:blipFill>
          <a:blip r:embed="rId1"/>
          <a:stretch/>
        </p:blipFill>
        <p:spPr>
          <a:xfrm>
            <a:off x="2989440" y="1848600"/>
            <a:ext cx="268200" cy="268200"/>
          </a:xfrm>
          <a:prstGeom prst="rect">
            <a:avLst/>
          </a:prstGeom>
          <a:ln w="0">
            <a:noFill/>
          </a:ln>
        </p:spPr>
      </p:pic>
      <p:pic>
        <p:nvPicPr>
          <p:cNvPr id="739" name="Google Shape;1623;p100" descr=""/>
          <p:cNvPicPr/>
          <p:nvPr/>
        </p:nvPicPr>
        <p:blipFill>
          <a:blip r:embed="rId2"/>
          <a:stretch/>
        </p:blipFill>
        <p:spPr>
          <a:xfrm>
            <a:off x="11161800" y="4218480"/>
            <a:ext cx="268200" cy="268200"/>
          </a:xfrm>
          <a:prstGeom prst="rect">
            <a:avLst/>
          </a:prstGeom>
          <a:ln w="0">
            <a:noFill/>
          </a:ln>
        </p:spPr>
      </p:pic>
      <p:pic>
        <p:nvPicPr>
          <p:cNvPr id="740" name="Google Shape;1624;p100" descr=""/>
          <p:cNvPicPr/>
          <p:nvPr/>
        </p:nvPicPr>
        <p:blipFill>
          <a:blip r:embed="rId3"/>
          <a:stretch/>
        </p:blipFill>
        <p:spPr>
          <a:xfrm>
            <a:off x="10800000" y="4959720"/>
            <a:ext cx="410760" cy="310320"/>
          </a:xfrm>
          <a:prstGeom prst="rect">
            <a:avLst/>
          </a:prstGeom>
          <a:ln w="0">
            <a:noFill/>
          </a:ln>
        </p:spPr>
      </p:pic>
      <p:pic>
        <p:nvPicPr>
          <p:cNvPr id="741" name="Google Shape;1625;p100" descr=""/>
          <p:cNvPicPr/>
          <p:nvPr/>
        </p:nvPicPr>
        <p:blipFill>
          <a:blip r:embed="rId4"/>
          <a:stretch/>
        </p:blipFill>
        <p:spPr>
          <a:xfrm>
            <a:off x="10609920" y="5497560"/>
            <a:ext cx="268200" cy="465480"/>
          </a:xfrm>
          <a:prstGeom prst="rect">
            <a:avLst/>
          </a:prstGeom>
          <a:ln w="0">
            <a:noFill/>
          </a:ln>
        </p:spPr>
      </p:pic>
      <p:sp>
        <p:nvSpPr>
          <p:cNvPr id="742" name="Google Shape;1626;p100"/>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743" name="Google Shape;1627;p100"/>
          <p:cNvGrpSpPr/>
          <p:nvPr/>
        </p:nvGrpSpPr>
        <p:grpSpPr>
          <a:xfrm>
            <a:off x="5559840" y="3615120"/>
            <a:ext cx="136800" cy="423000"/>
            <a:chOff x="5559840" y="3615120"/>
            <a:chExt cx="136800" cy="423000"/>
          </a:xfrm>
        </p:grpSpPr>
        <p:sp>
          <p:nvSpPr>
            <p:cNvPr id="744" name="Google Shape;1628;p100"/>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745" name="Google Shape;1629;p100"/>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746" name="Google Shape;1630;p100"/>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747" name="Google Shape;1631;p100"/>
          <p:cNvSpPr/>
          <p:nvPr/>
        </p:nvSpPr>
        <p:spPr>
          <a:xfrm>
            <a:off x="5956920" y="3607920"/>
            <a:ext cx="955440" cy="268200"/>
          </a:xfrm>
          <a:prstGeom prst="wedgeRoundRectCallout">
            <a:avLst>
              <a:gd name="adj1" fmla="val -35518"/>
              <a:gd name="adj2" fmla="val 11040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172.17.0.2</a:t>
            </a:r>
            <a:endParaRPr b="0" lang="de-DE" sz="1000" spc="-1" strike="noStrike">
              <a:latin typeface="Arial"/>
            </a:endParaRPr>
          </a:p>
        </p:txBody>
      </p:sp>
      <p:sp>
        <p:nvSpPr>
          <p:cNvPr id="748" name="Google Shape;1632;p100"/>
          <p:cNvSpPr/>
          <p:nvPr/>
        </p:nvSpPr>
        <p:spPr>
          <a:xfrm>
            <a:off x="6263280" y="4365000"/>
            <a:ext cx="649080" cy="268200"/>
          </a:xfrm>
          <a:prstGeom prst="wedgeRoundRectCallout">
            <a:avLst>
              <a:gd name="adj1" fmla="val -44293"/>
              <a:gd name="adj2" fmla="val 93092"/>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8000</a:t>
            </a:r>
            <a:endParaRPr b="0" lang="de-DE" sz="1000" spc="-1" strike="noStrike">
              <a:latin typeface="Arial"/>
            </a:endParaRPr>
          </a:p>
        </p:txBody>
      </p:sp>
      <p:sp>
        <p:nvSpPr>
          <p:cNvPr id="749" name="Google Shape;1633;p100"/>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50" name="Google Shape;1634;p100"/>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Google Shape;1648;p102"/>
          <p:cNvSpPr txBox="1"/>
          <p:nvPr/>
        </p:nvSpPr>
        <p:spPr>
          <a:xfrm>
            <a:off x="540000" y="2880000"/>
            <a:ext cx="8639640" cy="1799640"/>
          </a:xfrm>
          <a:prstGeom prst="rect">
            <a:avLst/>
          </a:prstGeom>
          <a:noFill/>
          <a:ln w="0">
            <a:noFill/>
          </a:ln>
        </p:spPr>
        <p:txBody>
          <a:bodyPr lIns="0" rIns="0" tIns="0" bIns="0">
            <a:noAutofit/>
          </a:bodyPr>
          <a:p>
            <a:pPr>
              <a:lnSpc>
                <a:spcPct val="110000"/>
              </a:lnSpc>
              <a:tabLst>
                <a:tab algn="l" pos="0"/>
              </a:tabLst>
            </a:pPr>
            <a:r>
              <a:rPr b="1" lang="de-DE" sz="3400" spc="-21" strike="noStrike">
                <a:solidFill>
                  <a:srgbClr val="ffffff"/>
                </a:solidFill>
                <a:latin typeface="Spartan"/>
              </a:rPr>
              <a:t>Probes &amp; Resources</a:t>
            </a:r>
            <a:endParaRPr b="0" lang="de-DE" sz="34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 descr=""/>
          <p:cNvPicPr/>
          <p:nvPr/>
        </p:nvPicPr>
        <p:blipFill>
          <a:blip r:embed="rId1"/>
          <a:stretch/>
        </p:blipFill>
        <p:spPr>
          <a:xfrm>
            <a:off x="2880000" y="464400"/>
            <a:ext cx="6374880" cy="58356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itel 2"/>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Resource Constraints</a:t>
            </a:r>
            <a:endParaRPr b="0" lang="de-DE" sz="2400" spc="-1" strike="noStrike">
              <a:solidFill>
                <a:srgbClr val="000000"/>
              </a:solidFill>
              <a:latin typeface="Spartan"/>
            </a:endParaRPr>
          </a:p>
        </p:txBody>
      </p:sp>
      <p:sp>
        <p:nvSpPr>
          <p:cNvPr id="753" name="Foliennummernplatzhalter 5"/>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3E4E5062-5053-4379-8A61-133AF3814C14}" type="slidenum">
              <a:rPr b="0" lang="de-DE" sz="800" spc="-1" strike="noStrike">
                <a:solidFill>
                  <a:srgbClr val="242424"/>
                </a:solidFill>
                <a:latin typeface="Univers LT Std 45 Light"/>
              </a:rPr>
              <a:t>12</a:t>
            </a:fld>
            <a:endParaRPr b="0" lang="de-DE" sz="800" spc="-1" strike="noStrike">
              <a:latin typeface="Times New Roman"/>
            </a:endParaRPr>
          </a:p>
        </p:txBody>
      </p:sp>
      <p:sp>
        <p:nvSpPr>
          <p:cNvPr id="754" name="Textplatzhalter 1"/>
          <p:cNvSpPr txBox="1"/>
          <p:nvPr/>
        </p:nvSpPr>
        <p:spPr>
          <a:xfrm>
            <a:off x="540000" y="1317960"/>
            <a:ext cx="11112840" cy="4531680"/>
          </a:xfrm>
          <a:prstGeom prst="rect">
            <a:avLst/>
          </a:prstGeom>
          <a:solidFill>
            <a:srgbClr val="ffffff"/>
          </a:solidFill>
          <a:ln w="0">
            <a:noFill/>
          </a:ln>
        </p:spPr>
        <p:txBody>
          <a:bodyPr lIns="180000" rIns="0" tIns="108000" bIns="0">
            <a:noAutofit/>
          </a:bodyPr>
          <a:p>
            <a:pPr>
              <a:lnSpc>
                <a:spcPct val="100000"/>
              </a:lnSpc>
              <a:tabLst>
                <a:tab algn="l" pos="0"/>
              </a:tabLst>
            </a:pPr>
            <a:r>
              <a:rPr b="1" lang="de-DE" sz="1800" spc="-1" strike="noStrike">
                <a:solidFill>
                  <a:srgbClr val="000000"/>
                </a:solidFill>
                <a:latin typeface="Source Code Pro"/>
              </a:rPr>
              <a:t>resources</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ef7d00"/>
                </a:solidFill>
                <a:latin typeface="Source Code Pro"/>
              </a:rPr>
              <a:t>  </a:t>
            </a:r>
            <a:r>
              <a:rPr b="0" lang="de-DE" sz="1800" spc="-1" strike="noStrike">
                <a:solidFill>
                  <a:srgbClr val="ef7d00"/>
                </a:solidFill>
                <a:latin typeface="Source Code Pro"/>
              </a:rPr>
              <a:t># Define resources to help K8S scheduler</a:t>
            </a:r>
            <a:endParaRPr b="0" lang="de-DE" sz="1800" spc="-1" strike="noStrike">
              <a:solidFill>
                <a:srgbClr val="000000"/>
              </a:solidFill>
              <a:latin typeface="Spartan"/>
            </a:endParaRPr>
          </a:p>
          <a:p>
            <a:pPr>
              <a:lnSpc>
                <a:spcPct val="100000"/>
              </a:lnSpc>
              <a:tabLst>
                <a:tab algn="l" pos="0"/>
              </a:tabLst>
            </a:pP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0" lang="de-DE" sz="1800" spc="-1" strike="noStrike">
                <a:solidFill>
                  <a:srgbClr val="ef7d00"/>
                </a:solidFill>
                <a:latin typeface="Source Code Pro"/>
              </a:rPr>
              <a:t># CPU is specified in units of cores</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ef7d00"/>
                </a:solidFill>
                <a:latin typeface="Source Code Pro"/>
              </a:rPr>
              <a:t>  </a:t>
            </a:r>
            <a:r>
              <a:rPr b="0" lang="de-DE" sz="1800" spc="-1" strike="noStrike">
                <a:solidFill>
                  <a:srgbClr val="ef7d00"/>
                </a:solidFill>
                <a:latin typeface="Source Code Pro"/>
              </a:rPr>
              <a:t># Memory is specified in units of bytes</a:t>
            </a:r>
            <a:endParaRPr b="0" lang="de-DE" sz="1800" spc="-1" strike="noStrike">
              <a:solidFill>
                <a:srgbClr val="000000"/>
              </a:solidFill>
              <a:latin typeface="Spartan"/>
            </a:endParaRPr>
          </a:p>
          <a:p>
            <a:pPr>
              <a:lnSpc>
                <a:spcPct val="100000"/>
              </a:lnSpc>
              <a:tabLst>
                <a:tab algn="l" pos="0"/>
              </a:tabLst>
            </a:pPr>
            <a:endParaRPr b="0" lang="de-DE" sz="1800" spc="-1" strike="noStrike">
              <a:solidFill>
                <a:srgbClr val="000000"/>
              </a:solidFill>
              <a:latin typeface="Spartan"/>
            </a:endParaRPr>
          </a:p>
          <a:p>
            <a:pPr>
              <a:lnSpc>
                <a:spcPct val="100000"/>
              </a:lnSpc>
              <a:tabLst>
                <a:tab algn="l" pos="0"/>
              </a:tabLst>
            </a:pPr>
            <a:r>
              <a:rPr b="0" lang="de-DE" sz="1800" spc="-1" strike="noStrike">
                <a:solidFill>
                  <a:srgbClr val="ef7d00"/>
                </a:solidFill>
                <a:latin typeface="Source Code Pro"/>
              </a:rPr>
              <a:t>  </a:t>
            </a:r>
            <a:r>
              <a:rPr b="0" lang="de-DE" sz="1800" spc="-1" strike="noStrike">
                <a:solidFill>
                  <a:srgbClr val="ef7d00"/>
                </a:solidFill>
                <a:latin typeface="Source Code Pro"/>
              </a:rPr>
              <a:t># required resources for a Pod to be started</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requests</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memory</a:t>
            </a:r>
            <a:r>
              <a:rPr b="0" lang="de-DE" sz="1800" spc="-1" strike="noStrike">
                <a:solidFill>
                  <a:srgbClr val="000000"/>
                </a:solidFill>
                <a:latin typeface="Source Code Pro"/>
              </a:rPr>
              <a:t>: "128M"</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cpu</a:t>
            </a:r>
            <a:r>
              <a:rPr b="0" lang="de-DE" sz="1800" spc="-1" strike="noStrike">
                <a:solidFill>
                  <a:srgbClr val="000000"/>
                </a:solidFill>
                <a:latin typeface="Source Code Pro"/>
              </a:rPr>
              <a:t>: “0.25"</a:t>
            </a:r>
            <a:endParaRPr b="0" lang="de-DE" sz="1800" spc="-1" strike="noStrike">
              <a:solidFill>
                <a:srgbClr val="000000"/>
              </a:solidFill>
              <a:latin typeface="Spartan"/>
            </a:endParaRPr>
          </a:p>
          <a:p>
            <a:pPr>
              <a:lnSpc>
                <a:spcPct val="100000"/>
              </a:lnSpc>
              <a:tabLst>
                <a:tab algn="l" pos="0"/>
              </a:tabLst>
            </a:pP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0" lang="de-DE" sz="1800" spc="-1" strike="noStrike">
                <a:solidFill>
                  <a:srgbClr val="ef7d00"/>
                </a:solidFill>
                <a:latin typeface="Source Code Pro"/>
              </a:rPr>
              <a:t># the Pod will be restarted if limits are exceeded</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limits</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memory</a:t>
            </a:r>
            <a:r>
              <a:rPr b="0" lang="de-DE" sz="1800" spc="-1" strike="noStrike">
                <a:solidFill>
                  <a:srgbClr val="000000"/>
                </a:solidFill>
                <a:latin typeface="Source Code Pro"/>
              </a:rPr>
              <a:t>: "192M"</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cpu</a:t>
            </a:r>
            <a:r>
              <a:rPr b="0" lang="de-DE" sz="1800" spc="-1" strike="noStrike">
                <a:solidFill>
                  <a:srgbClr val="000000"/>
                </a:solidFill>
                <a:latin typeface="Source Code Pro"/>
              </a:rPr>
              <a:t>: “0.5"</a:t>
            </a:r>
            <a:endParaRPr b="0" lang="de-DE" sz="18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Titel 2"/>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Liveness und Readiness Probes</a:t>
            </a:r>
            <a:endParaRPr b="0" lang="de-DE" sz="2400" spc="-1" strike="noStrike">
              <a:solidFill>
                <a:srgbClr val="000000"/>
              </a:solidFill>
              <a:latin typeface="Spartan"/>
            </a:endParaRPr>
          </a:p>
        </p:txBody>
      </p:sp>
      <p:sp>
        <p:nvSpPr>
          <p:cNvPr id="756" name="Foliennummernplatzhalter 5"/>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2402CFCB-5D98-41F0-BA85-234F3007C204}" type="slidenum">
              <a:rPr b="0" lang="de-DE" sz="800" spc="-1" strike="noStrike">
                <a:solidFill>
                  <a:srgbClr val="242424"/>
                </a:solidFill>
                <a:latin typeface="Univers LT Std 45 Light"/>
              </a:rPr>
              <a:t>12</a:t>
            </a:fld>
            <a:endParaRPr b="0" lang="de-DE" sz="800" spc="-1" strike="noStrike">
              <a:latin typeface="Times New Roman"/>
            </a:endParaRPr>
          </a:p>
        </p:txBody>
      </p:sp>
      <p:sp>
        <p:nvSpPr>
          <p:cNvPr id="757" name="Textplatzhalter 1"/>
          <p:cNvSpPr txBox="1"/>
          <p:nvPr/>
        </p:nvSpPr>
        <p:spPr>
          <a:xfrm>
            <a:off x="540000" y="1317960"/>
            <a:ext cx="11112840" cy="4531680"/>
          </a:xfrm>
          <a:prstGeom prst="rect">
            <a:avLst/>
          </a:prstGeom>
          <a:solidFill>
            <a:srgbClr val="ffffff"/>
          </a:solidFill>
          <a:ln w="0">
            <a:noFill/>
          </a:ln>
        </p:spPr>
        <p:txBody>
          <a:bodyPr lIns="180000" rIns="0" tIns="108000" bIns="0">
            <a:noAutofit/>
          </a:bodyPr>
          <a:p>
            <a:pPr>
              <a:lnSpc>
                <a:spcPct val="100000"/>
              </a:lnSpc>
              <a:tabLst>
                <a:tab algn="l" pos="0"/>
              </a:tabLst>
            </a:pPr>
            <a:r>
              <a:rPr b="0" lang="de-DE" sz="1800" spc="-1" strike="noStrike">
                <a:solidFill>
                  <a:srgbClr val="ef7d00"/>
                </a:solidFill>
                <a:latin typeface="Source Code Pro"/>
              </a:rPr>
              <a:t># container will receive requests if probe succeeds      </a:t>
            </a:r>
            <a:endParaRPr b="0" lang="de-DE" sz="1800" spc="-1" strike="noStrike">
              <a:solidFill>
                <a:srgbClr val="000000"/>
              </a:solidFill>
              <a:latin typeface="Spartan"/>
            </a:endParaRPr>
          </a:p>
          <a:p>
            <a:pPr>
              <a:lnSpc>
                <a:spcPct val="100000"/>
              </a:lnSpc>
              <a:tabLst>
                <a:tab algn="l" pos="0"/>
              </a:tabLst>
            </a:pPr>
            <a:r>
              <a:rPr b="1" lang="de-DE" sz="1800" spc="-1" strike="noStrike">
                <a:solidFill>
                  <a:srgbClr val="000000"/>
                </a:solidFill>
                <a:latin typeface="Source Code Pro"/>
              </a:rPr>
              <a:t>readinessProbe</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httpGet</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path</a:t>
            </a:r>
            <a:r>
              <a:rPr b="0" lang="de-DE" sz="1800" spc="-1" strike="noStrike">
                <a:solidFill>
                  <a:srgbClr val="000000"/>
                </a:solidFill>
                <a:latin typeface="Source Code Pro"/>
              </a:rPr>
              <a:t>: /admin/info</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port</a:t>
            </a:r>
            <a:r>
              <a:rPr b="0" lang="de-DE" sz="1800" spc="-1" strike="noStrike">
                <a:solidFill>
                  <a:srgbClr val="000000"/>
                </a:solidFill>
                <a:latin typeface="Source Code Pro"/>
              </a:rPr>
              <a:t>: 8080</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initialDelaySeconds</a:t>
            </a:r>
            <a:r>
              <a:rPr b="0" lang="de-DE" sz="1800" spc="-1" strike="noStrike">
                <a:solidFill>
                  <a:srgbClr val="000000"/>
                </a:solidFill>
                <a:latin typeface="Source Code Pro"/>
              </a:rPr>
              <a:t>: 30</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timeoutSeconds</a:t>
            </a:r>
            <a:r>
              <a:rPr b="0" lang="de-DE" sz="1800" spc="-1" strike="noStrike">
                <a:solidFill>
                  <a:srgbClr val="000000"/>
                </a:solidFill>
                <a:latin typeface="Source Code Pro"/>
              </a:rPr>
              <a:t>: 5</a:t>
            </a:r>
            <a:endParaRPr b="0" lang="de-DE" sz="1800" spc="-1" strike="noStrike">
              <a:solidFill>
                <a:srgbClr val="000000"/>
              </a:solidFill>
              <a:latin typeface="Spartan"/>
            </a:endParaRPr>
          </a:p>
          <a:p>
            <a:pPr>
              <a:lnSpc>
                <a:spcPct val="100000"/>
              </a:lnSpc>
              <a:tabLst>
                <a:tab algn="l" pos="0"/>
              </a:tabLst>
            </a:pPr>
            <a:endParaRPr b="0" lang="de-DE" sz="1800" spc="-1" strike="noStrike">
              <a:solidFill>
                <a:srgbClr val="000000"/>
              </a:solidFill>
              <a:latin typeface="Spartan"/>
            </a:endParaRPr>
          </a:p>
          <a:p>
            <a:pPr>
              <a:lnSpc>
                <a:spcPct val="100000"/>
              </a:lnSpc>
              <a:tabLst>
                <a:tab algn="l" pos="0"/>
              </a:tabLst>
            </a:pPr>
            <a:r>
              <a:rPr b="0" lang="de-DE" sz="1800" spc="-1" strike="noStrike">
                <a:solidFill>
                  <a:srgbClr val="ef7d00"/>
                </a:solidFill>
                <a:latin typeface="Source Code Pro"/>
              </a:rPr>
              <a:t># container will be killed if probe fails</a:t>
            </a:r>
            <a:endParaRPr b="0" lang="de-DE" sz="1800" spc="-1" strike="noStrike">
              <a:solidFill>
                <a:srgbClr val="000000"/>
              </a:solidFill>
              <a:latin typeface="Spartan"/>
            </a:endParaRPr>
          </a:p>
          <a:p>
            <a:pPr>
              <a:lnSpc>
                <a:spcPct val="100000"/>
              </a:lnSpc>
              <a:tabLst>
                <a:tab algn="l" pos="0"/>
              </a:tabLst>
            </a:pPr>
            <a:r>
              <a:rPr b="1" lang="de-DE" sz="1800" spc="-1" strike="noStrike">
                <a:solidFill>
                  <a:srgbClr val="000000"/>
                </a:solidFill>
                <a:latin typeface="Source Code Pro"/>
              </a:rPr>
              <a:t>livenessProbe</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httpGet</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path</a:t>
            </a:r>
            <a:r>
              <a:rPr b="0" lang="de-DE" sz="1800" spc="-1" strike="noStrike">
                <a:solidFill>
                  <a:srgbClr val="000000"/>
                </a:solidFill>
                <a:latin typeface="Source Code Pro"/>
              </a:rPr>
              <a:t>: /admin/health</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port</a:t>
            </a:r>
            <a:r>
              <a:rPr b="0" lang="de-DE" sz="1800" spc="-1" strike="noStrike">
                <a:solidFill>
                  <a:srgbClr val="000000"/>
                </a:solidFill>
                <a:latin typeface="Source Code Pro"/>
              </a:rPr>
              <a:t>: 8080</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initialDelaySeconds</a:t>
            </a:r>
            <a:r>
              <a:rPr b="0" lang="de-DE" sz="1800" spc="-1" strike="noStrike">
                <a:solidFill>
                  <a:srgbClr val="000000"/>
                </a:solidFill>
                <a:latin typeface="Source Code Pro"/>
              </a:rPr>
              <a:t>: 90</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timeoutSeconds</a:t>
            </a:r>
            <a:r>
              <a:rPr b="0" lang="de-DE" sz="1800" spc="-1" strike="noStrike">
                <a:solidFill>
                  <a:srgbClr val="000000"/>
                </a:solidFill>
                <a:latin typeface="Source Code Pro"/>
              </a:rPr>
              <a:t>: 10</a:t>
            </a:r>
            <a:endParaRPr b="0" lang="de-DE" sz="18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Google Shape;1670;p105"/>
          <p:cNvSpPr txBox="1"/>
          <p:nvPr/>
        </p:nvSpPr>
        <p:spPr>
          <a:xfrm>
            <a:off x="540000" y="2880000"/>
            <a:ext cx="8639640" cy="1799640"/>
          </a:xfrm>
          <a:prstGeom prst="rect">
            <a:avLst/>
          </a:prstGeom>
          <a:noFill/>
          <a:ln w="0">
            <a:noFill/>
          </a:ln>
        </p:spPr>
        <p:txBody>
          <a:bodyPr lIns="0" rIns="0" tIns="0" bIns="0">
            <a:noAutofit/>
          </a:bodyPr>
          <a:p>
            <a:pPr>
              <a:lnSpc>
                <a:spcPct val="110000"/>
              </a:lnSpc>
              <a:tabLst>
                <a:tab algn="l" pos="0"/>
              </a:tabLst>
            </a:pPr>
            <a:r>
              <a:rPr b="1" lang="de-DE" sz="3400" spc="-21" strike="noStrike">
                <a:solidFill>
                  <a:srgbClr val="ffffff"/>
                </a:solidFill>
                <a:latin typeface="Spartan"/>
              </a:rPr>
              <a:t>Services</a:t>
            </a:r>
            <a:endParaRPr b="0" lang="de-DE" sz="34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Google Shape;1680;p106"/>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 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760" name="Google Shape;1676;p106"/>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DFEAE5A8-5FF1-4022-AD6A-6721C66EDD6D}" type="slidenum">
              <a:rPr b="0" lang="de-DE" sz="800" spc="-1" strike="noStrike">
                <a:solidFill>
                  <a:srgbClr val="000000"/>
                </a:solidFill>
                <a:latin typeface="Spartan"/>
              </a:rPr>
              <a:t>12</a:t>
            </a:fld>
            <a:endParaRPr b="0" lang="de-DE" sz="800" spc="-1" strike="noStrike">
              <a:latin typeface="Times New Roman"/>
            </a:endParaRPr>
          </a:p>
        </p:txBody>
      </p:sp>
      <p:sp>
        <p:nvSpPr>
          <p:cNvPr id="761" name="Textplatzhalter 1"/>
          <p:cNvSpPr txBox="1"/>
          <p:nvPr/>
        </p:nvSpPr>
        <p:spPr>
          <a:xfrm>
            <a:off x="7389720" y="1746000"/>
            <a:ext cx="4263120" cy="4103640"/>
          </a:xfrm>
          <a:prstGeom prst="rect">
            <a:avLst/>
          </a:prstGeom>
          <a:noFill/>
          <a:ln w="0">
            <a:noFill/>
          </a:ln>
        </p:spPr>
        <p:txBody>
          <a:bodyPr lIns="0" rIns="0" tIns="0" bIns="0">
            <a:noAutofit/>
          </a:bodyPr>
          <a:p>
            <a:pPr>
              <a:lnSpc>
                <a:spcPct val="125000"/>
              </a:lnSpc>
              <a:spcAft>
                <a:spcPts val="901"/>
              </a:spcAft>
              <a:tabLst>
                <a:tab algn="l" pos="0"/>
              </a:tabLst>
            </a:pPr>
            <a:r>
              <a:rPr b="1" lang="en-US" sz="1600" spc="-1" strike="noStrike">
                <a:solidFill>
                  <a:srgbClr val="000000"/>
                </a:solidFill>
                <a:latin typeface="Spartan"/>
              </a:rPr>
              <a:t>Pods</a:t>
            </a:r>
            <a:r>
              <a:rPr b="0" lang="en-US" sz="1600" spc="-1" strike="noStrike">
                <a:solidFill>
                  <a:srgbClr val="000000"/>
                </a:solidFill>
                <a:latin typeface="Spartan"/>
              </a:rPr>
              <a:t> bekommen einen zufälligen </a:t>
            </a:r>
            <a:r>
              <a:rPr b="1" lang="en-US" sz="1600" spc="-1" strike="noStrike">
                <a:solidFill>
                  <a:srgbClr val="000000"/>
                </a:solidFill>
                <a:latin typeface="Spartan"/>
              </a:rPr>
              <a:t>Hostnamen</a:t>
            </a:r>
            <a:r>
              <a:rPr b="0" lang="en-US" sz="1600" spc="-1" strike="noStrike">
                <a:solidFill>
                  <a:srgbClr val="000000"/>
                </a:solidFill>
                <a:latin typeface="Spartan"/>
              </a:rPr>
              <a:t>. Wie kann ich den jetzt im </a:t>
            </a:r>
            <a:r>
              <a:rPr b="1" lang="en-US" sz="1600" spc="-1" strike="noStrike">
                <a:solidFill>
                  <a:srgbClr val="000000"/>
                </a:solidFill>
                <a:latin typeface="Spartan"/>
              </a:rPr>
              <a:t>Cluster</a:t>
            </a:r>
            <a:r>
              <a:rPr b="0" lang="en-US" sz="1600" spc="-1" strike="noStrike">
                <a:solidFill>
                  <a:srgbClr val="000000"/>
                </a:solidFill>
                <a:latin typeface="Spartan"/>
              </a:rPr>
              <a:t> aufrufen?</a:t>
            </a:r>
            <a:endParaRPr b="0" lang="de-DE" sz="1600" spc="-1" strike="noStrike">
              <a:solidFill>
                <a:srgbClr val="000000"/>
              </a:solidFill>
              <a:latin typeface="Spartan"/>
            </a:endParaRPr>
          </a:p>
        </p:txBody>
      </p:sp>
      <p:sp>
        <p:nvSpPr>
          <p:cNvPr id="762" name="Google Shape;1677;p106"/>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763" name="Google Shape;1678;p106"/>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764" name="Google Shape;1679;p106"/>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765" name="Google Shape;1681;p106"/>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766" name="Google Shape;1682;p106"/>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67" name="Google Shape;1683;p106"/>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768" name="Google Shape;1684;p106" descr=""/>
          <p:cNvPicPr/>
          <p:nvPr/>
        </p:nvPicPr>
        <p:blipFill>
          <a:blip r:embed="rId1"/>
          <a:stretch/>
        </p:blipFill>
        <p:spPr>
          <a:xfrm>
            <a:off x="2989440" y="1848600"/>
            <a:ext cx="268200" cy="268200"/>
          </a:xfrm>
          <a:prstGeom prst="rect">
            <a:avLst/>
          </a:prstGeom>
          <a:ln w="0">
            <a:noFill/>
          </a:ln>
        </p:spPr>
      </p:pic>
      <p:pic>
        <p:nvPicPr>
          <p:cNvPr id="769" name="Google Shape;1685;p106" descr=""/>
          <p:cNvPicPr/>
          <p:nvPr/>
        </p:nvPicPr>
        <p:blipFill>
          <a:blip r:embed="rId2"/>
          <a:stretch/>
        </p:blipFill>
        <p:spPr>
          <a:xfrm>
            <a:off x="11161800" y="4218480"/>
            <a:ext cx="268200" cy="268200"/>
          </a:xfrm>
          <a:prstGeom prst="rect">
            <a:avLst/>
          </a:prstGeom>
          <a:ln w="0">
            <a:noFill/>
          </a:ln>
        </p:spPr>
      </p:pic>
      <p:pic>
        <p:nvPicPr>
          <p:cNvPr id="770" name="Google Shape;1686;p106" descr=""/>
          <p:cNvPicPr/>
          <p:nvPr/>
        </p:nvPicPr>
        <p:blipFill>
          <a:blip r:embed="rId3"/>
          <a:stretch/>
        </p:blipFill>
        <p:spPr>
          <a:xfrm>
            <a:off x="10800000" y="4959720"/>
            <a:ext cx="410760" cy="310320"/>
          </a:xfrm>
          <a:prstGeom prst="rect">
            <a:avLst/>
          </a:prstGeom>
          <a:ln w="0">
            <a:noFill/>
          </a:ln>
        </p:spPr>
      </p:pic>
      <p:sp>
        <p:nvSpPr>
          <p:cNvPr id="771" name="Google Shape;1687;p106"/>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772" name="Google Shape;1688;p106"/>
          <p:cNvGrpSpPr/>
          <p:nvPr/>
        </p:nvGrpSpPr>
        <p:grpSpPr>
          <a:xfrm>
            <a:off x="5559840" y="3615120"/>
            <a:ext cx="136800" cy="423000"/>
            <a:chOff x="5559840" y="3615120"/>
            <a:chExt cx="136800" cy="423000"/>
          </a:xfrm>
        </p:grpSpPr>
        <p:sp>
          <p:nvSpPr>
            <p:cNvPr id="773" name="Google Shape;1689;p106"/>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774" name="Google Shape;1690;p106"/>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775" name="Google Shape;1691;p106"/>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776" name="Google Shape;1692;p106"/>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77" name="Google Shape;1693;p106"/>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Google Shape;1699;p107"/>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C7CC997E-A31E-489E-8BFE-5646565C1734}"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779" name="Google Shape;1700;p107"/>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780" name="Google Shape;1701;p107"/>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781" name="Google Shape;1702;p107"/>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782" name="Google Shape;1703;p107"/>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 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783" name="Google Shape;1704;p107"/>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784" name="Google Shape;1705;p107"/>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85" name="Google Shape;1706;p107"/>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786" name="Google Shape;1707;p107" descr=""/>
          <p:cNvPicPr/>
          <p:nvPr/>
        </p:nvPicPr>
        <p:blipFill>
          <a:blip r:embed="rId1"/>
          <a:stretch/>
        </p:blipFill>
        <p:spPr>
          <a:xfrm>
            <a:off x="2989440" y="1848600"/>
            <a:ext cx="268200" cy="268200"/>
          </a:xfrm>
          <a:prstGeom prst="rect">
            <a:avLst/>
          </a:prstGeom>
          <a:ln w="0">
            <a:noFill/>
          </a:ln>
        </p:spPr>
      </p:pic>
      <p:pic>
        <p:nvPicPr>
          <p:cNvPr id="787" name="Google Shape;1708;p107" descr=""/>
          <p:cNvPicPr/>
          <p:nvPr/>
        </p:nvPicPr>
        <p:blipFill>
          <a:blip r:embed="rId2"/>
          <a:stretch/>
        </p:blipFill>
        <p:spPr>
          <a:xfrm>
            <a:off x="11161800" y="4218480"/>
            <a:ext cx="268200" cy="268200"/>
          </a:xfrm>
          <a:prstGeom prst="rect">
            <a:avLst/>
          </a:prstGeom>
          <a:ln w="0">
            <a:noFill/>
          </a:ln>
        </p:spPr>
      </p:pic>
      <p:pic>
        <p:nvPicPr>
          <p:cNvPr id="788" name="Google Shape;1709;p107" descr=""/>
          <p:cNvPicPr/>
          <p:nvPr/>
        </p:nvPicPr>
        <p:blipFill>
          <a:blip r:embed="rId3"/>
          <a:stretch/>
        </p:blipFill>
        <p:spPr>
          <a:xfrm>
            <a:off x="10800000" y="4959720"/>
            <a:ext cx="410760" cy="310320"/>
          </a:xfrm>
          <a:prstGeom prst="rect">
            <a:avLst/>
          </a:prstGeom>
          <a:ln w="0">
            <a:noFill/>
          </a:ln>
        </p:spPr>
      </p:pic>
      <p:sp>
        <p:nvSpPr>
          <p:cNvPr id="789" name="Google Shape;1710;p107"/>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790" name="Google Shape;1711;p107"/>
          <p:cNvGrpSpPr/>
          <p:nvPr/>
        </p:nvGrpSpPr>
        <p:grpSpPr>
          <a:xfrm>
            <a:off x="5559840" y="3615120"/>
            <a:ext cx="136800" cy="423000"/>
            <a:chOff x="5559840" y="3615120"/>
            <a:chExt cx="136800" cy="423000"/>
          </a:xfrm>
        </p:grpSpPr>
        <p:sp>
          <p:nvSpPr>
            <p:cNvPr id="791" name="Google Shape;1712;p107"/>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792" name="Google Shape;1713;p107"/>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793" name="Google Shape;1714;p107"/>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794" name="Google Shape;1715;p107"/>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795" name="Google Shape;1716;p107"/>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796" name="Google Shape;1717;p107"/>
          <p:cNvSpPr/>
          <p:nvPr/>
        </p:nvSpPr>
        <p:spPr>
          <a:xfrm>
            <a:off x="4316040" y="1815120"/>
            <a:ext cx="259632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Service</a:t>
            </a:r>
            <a:endParaRPr b="0" lang="de-DE" sz="1800" spc="-1" strike="noStrike">
              <a:latin typeface="Arial"/>
            </a:endParaRPr>
          </a:p>
        </p:txBody>
      </p:sp>
      <p:grpSp>
        <p:nvGrpSpPr>
          <p:cNvPr id="797" name="Google Shape;1718;p107"/>
          <p:cNvGrpSpPr/>
          <p:nvPr/>
        </p:nvGrpSpPr>
        <p:grpSpPr>
          <a:xfrm>
            <a:off x="5545800" y="1344960"/>
            <a:ext cx="136800" cy="479520"/>
            <a:chOff x="5545800" y="1344960"/>
            <a:chExt cx="136800" cy="479520"/>
          </a:xfrm>
        </p:grpSpPr>
        <p:sp>
          <p:nvSpPr>
            <p:cNvPr id="798" name="Google Shape;1719;p107"/>
            <p:cNvSpPr/>
            <p:nvPr/>
          </p:nvSpPr>
          <p:spPr>
            <a:xfrm>
              <a:off x="5545800" y="1344960"/>
              <a:ext cx="136800" cy="159480"/>
            </a:xfrm>
            <a:prstGeom prst="ellipse">
              <a:avLst/>
            </a:prstGeom>
            <a:solidFill>
              <a:srgbClr val="ffffff"/>
            </a:solidFill>
            <a:ln w="9525">
              <a:solidFill>
                <a:srgbClr val="bababa"/>
              </a:solidFill>
              <a:round/>
            </a:ln>
          </p:spPr>
          <p:style>
            <a:lnRef idx="0"/>
            <a:fillRef idx="0"/>
            <a:effectRef idx="0"/>
            <a:fontRef idx="minor"/>
          </p:style>
        </p:sp>
        <p:sp>
          <p:nvSpPr>
            <p:cNvPr id="799" name="Google Shape;1720;p107"/>
            <p:cNvSpPr/>
            <p:nvPr/>
          </p:nvSpPr>
          <p:spPr>
            <a:xfrm rot="10800000">
              <a:off x="5614200" y="1497960"/>
              <a:ext cx="360" cy="3265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00" name="Google Shape;1721;p107"/>
          <p:cNvSpPr/>
          <p:nvPr/>
        </p:nvSpPr>
        <p:spPr>
          <a:xfrm>
            <a:off x="4993200" y="1024560"/>
            <a:ext cx="12697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DNS-Name</a:t>
            </a:r>
            <a:endParaRPr b="0" lang="de-DE" sz="1800" spc="-1" strike="noStrike">
              <a:latin typeface="Arial"/>
            </a:endParaRPr>
          </a:p>
        </p:txBody>
      </p:sp>
      <p:sp>
        <p:nvSpPr>
          <p:cNvPr id="801" name="Google Shape;1722;p107"/>
          <p:cNvSpPr/>
          <p:nvPr/>
        </p:nvSpPr>
        <p:spPr>
          <a:xfrm>
            <a:off x="5614560" y="2294640"/>
            <a:ext cx="13320" cy="1320120"/>
          </a:xfrm>
          <a:custGeom>
            <a:avLst/>
            <a:gdLst/>
            <a:ahLst/>
            <a:rect l="l" t="t" r="r" b="b"/>
            <a:pathLst>
              <a:path w="21600" h="21600">
                <a:moveTo>
                  <a:pt x="0" y="0"/>
                </a:moveTo>
                <a:lnTo>
                  <a:pt x="21600" y="21600"/>
                </a:lnTo>
              </a:path>
            </a:pathLst>
          </a:custGeom>
          <a:noFill/>
          <a:ln w="9525">
            <a:solidFill>
              <a:srgbClr val="bababa"/>
            </a:solidFill>
            <a:round/>
            <a:tailEnd len="med" type="triangle" w="med"/>
          </a:ln>
        </p:spPr>
        <p:style>
          <a:lnRef idx="0"/>
          <a:fillRef idx="0"/>
          <a:effectRef idx="0"/>
          <a:fontRef idx="minor"/>
        </p:style>
      </p:sp>
      <p:sp>
        <p:nvSpPr>
          <p:cNvPr id="802" name="Google Shape;1723;p107"/>
          <p:cNvSpPr/>
          <p:nvPr/>
        </p:nvSpPr>
        <p:spPr>
          <a:xfrm>
            <a:off x="556416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803" name="Google Shape;1724;p107" descr=""/>
          <p:cNvPicPr/>
          <p:nvPr/>
        </p:nvPicPr>
        <p:blipFill>
          <a:blip r:embed="rId4"/>
          <a:stretch/>
        </p:blipFill>
        <p:spPr>
          <a:xfrm>
            <a:off x="6605280" y="1853640"/>
            <a:ext cx="268200" cy="268200"/>
          </a:xfrm>
          <a:prstGeom prst="rect">
            <a:avLst/>
          </a:prstGeom>
          <a:ln w="0">
            <a:noFill/>
          </a:ln>
        </p:spPr>
      </p:pic>
      <p:sp>
        <p:nvSpPr>
          <p:cNvPr id="804" name="Textplatzhalter 1"/>
          <p:cNvSpPr/>
          <p:nvPr/>
        </p:nvSpPr>
        <p:spPr>
          <a:xfrm>
            <a:off x="7238520" y="1746000"/>
            <a:ext cx="4542120" cy="4103640"/>
          </a:xfrm>
          <a:prstGeom prst="rect">
            <a:avLst/>
          </a:prstGeom>
          <a:noFill/>
          <a:ln w="0">
            <a:noFill/>
          </a:ln>
        </p:spPr>
        <p:style>
          <a:lnRef idx="0"/>
          <a:fillRef idx="0"/>
          <a:effectRef idx="0"/>
          <a:fontRef idx="minor"/>
        </p:style>
        <p:txBody>
          <a:bodyPr lIns="90000" rIns="90000" tIns="45000" bIns="45000">
            <a:noAutofit/>
          </a:bodyPr>
          <a:p>
            <a:pPr>
              <a:lnSpc>
                <a:spcPct val="125000"/>
              </a:lnSpc>
              <a:spcAft>
                <a:spcPts val="901"/>
              </a:spcAft>
              <a:tabLst>
                <a:tab algn="l" pos="0"/>
              </a:tabLst>
            </a:pPr>
            <a:r>
              <a:rPr b="1" lang="en-US" sz="1600" spc="-1" strike="noStrike">
                <a:solidFill>
                  <a:srgbClr val="000000"/>
                </a:solidFill>
                <a:latin typeface="Spartan"/>
              </a:rPr>
              <a:t>Pods</a:t>
            </a:r>
            <a:r>
              <a:rPr b="0" lang="en-US" sz="1600" spc="-1" strike="noStrike">
                <a:solidFill>
                  <a:srgbClr val="000000"/>
                </a:solidFill>
                <a:latin typeface="Spartan"/>
              </a:rPr>
              <a:t> bekommen einen zufälligen </a:t>
            </a:r>
            <a:r>
              <a:rPr b="1" lang="en-US" sz="1600" spc="-1" strike="noStrike">
                <a:solidFill>
                  <a:srgbClr val="000000"/>
                </a:solidFill>
                <a:latin typeface="Spartan"/>
              </a:rPr>
              <a:t>Hostnamen</a:t>
            </a:r>
            <a:r>
              <a:rPr b="0" lang="en-US" sz="1600" spc="-1" strike="noStrike">
                <a:solidFill>
                  <a:srgbClr val="000000"/>
                </a:solidFill>
                <a:latin typeface="Spartan"/>
              </a:rPr>
              <a:t>. Wie kann ich den jetzt im </a:t>
            </a:r>
            <a:r>
              <a:rPr b="1" lang="en-US" sz="1600" spc="-1" strike="noStrike">
                <a:solidFill>
                  <a:srgbClr val="000000"/>
                </a:solidFill>
                <a:latin typeface="Spartan"/>
              </a:rPr>
              <a:t>Cluster</a:t>
            </a:r>
            <a:r>
              <a:rPr b="0" lang="en-US" sz="1600" spc="-1" strike="noStrike">
                <a:solidFill>
                  <a:srgbClr val="000000"/>
                </a:solidFill>
                <a:latin typeface="Spartan"/>
              </a:rPr>
              <a:t> aufrufen?</a:t>
            </a:r>
            <a:endParaRPr b="0" lang="de-DE" sz="1600" spc="-1" strike="noStrike">
              <a:latin typeface="Arial"/>
            </a:endParaRPr>
          </a:p>
          <a:p>
            <a:pPr>
              <a:lnSpc>
                <a:spcPct val="125000"/>
              </a:lnSpc>
              <a:spcAft>
                <a:spcPts val="901"/>
              </a:spcAft>
              <a:tabLst>
                <a:tab algn="l" pos="0"/>
              </a:tabLst>
            </a:pPr>
            <a:r>
              <a:rPr b="0" lang="en-US" sz="1600" spc="-1" strike="noStrike">
                <a:solidFill>
                  <a:srgbClr val="000000"/>
                </a:solidFill>
                <a:latin typeface="Spartan"/>
              </a:rPr>
              <a:t>Ein </a:t>
            </a:r>
            <a:r>
              <a:rPr b="1" lang="en-US" sz="1600" spc="-1" strike="noStrike">
                <a:solidFill>
                  <a:srgbClr val="000000"/>
                </a:solidFill>
                <a:latin typeface="Spartan"/>
              </a:rPr>
              <a:t>Service</a:t>
            </a:r>
            <a:r>
              <a:rPr b="0" lang="en-US" sz="1600" spc="-1" strike="noStrike">
                <a:solidFill>
                  <a:srgbClr val="000000"/>
                </a:solidFill>
                <a:latin typeface="Spartan"/>
              </a:rPr>
              <a:t> vergibt einen </a:t>
            </a:r>
            <a:r>
              <a:rPr b="1" lang="en-US" sz="1600" spc="-1" strike="noStrike">
                <a:solidFill>
                  <a:srgbClr val="000000"/>
                </a:solidFill>
                <a:latin typeface="Spartan"/>
              </a:rPr>
              <a:t>DNS-Namen</a:t>
            </a:r>
            <a:r>
              <a:rPr b="0" lang="en-US" sz="1600" spc="-1" strike="noStrike">
                <a:solidFill>
                  <a:srgbClr val="000000"/>
                </a:solidFill>
                <a:latin typeface="Spartan"/>
              </a:rPr>
              <a:t> für ein Set von </a:t>
            </a:r>
            <a:r>
              <a:rPr b="1" lang="en-US" sz="1600" spc="-1" strike="noStrike">
                <a:solidFill>
                  <a:srgbClr val="000000"/>
                </a:solidFill>
                <a:latin typeface="Spartan"/>
              </a:rPr>
              <a:t>Pods</a:t>
            </a:r>
            <a:r>
              <a:rPr b="0" lang="en-US" sz="1600" spc="-1" strike="noStrike">
                <a:solidFill>
                  <a:srgbClr val="000000"/>
                </a:solidFill>
                <a:latin typeface="Spartan"/>
              </a:rPr>
              <a:t>.</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itel 2"/>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Service: </a:t>
            </a:r>
            <a:r>
              <a:rPr b="1" lang="de-DE" sz="2400" spc="-21" strike="noStrike">
                <a:solidFill>
                  <a:srgbClr val="000000"/>
                </a:solidFill>
                <a:latin typeface="Spartan"/>
              </a:rPr>
              <a:t>Definition</a:t>
            </a:r>
            <a:endParaRPr b="0" lang="de-DE" sz="2400" spc="-1" strike="noStrike">
              <a:solidFill>
                <a:srgbClr val="000000"/>
              </a:solidFill>
              <a:latin typeface="Spartan"/>
            </a:endParaRPr>
          </a:p>
        </p:txBody>
      </p:sp>
      <p:sp>
        <p:nvSpPr>
          <p:cNvPr id="806" name="Foliennummernplatzhalter 5"/>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836CC6CB-D84C-4E0B-8FB0-F9E013A9785B}" type="slidenum">
              <a:rPr b="0" lang="de-DE" sz="800" spc="-1" strike="noStrike">
                <a:solidFill>
                  <a:srgbClr val="242424"/>
                </a:solidFill>
                <a:latin typeface="Arial"/>
              </a:rPr>
              <a:t>12</a:t>
            </a:fld>
            <a:endParaRPr b="0" lang="de-DE" sz="800" spc="-1" strike="noStrike">
              <a:latin typeface="Times New Roman"/>
            </a:endParaRPr>
          </a:p>
        </p:txBody>
      </p:sp>
      <p:sp>
        <p:nvSpPr>
          <p:cNvPr id="807" name="Textplatzhalter 1"/>
          <p:cNvSpPr txBox="1"/>
          <p:nvPr/>
        </p:nvSpPr>
        <p:spPr>
          <a:xfrm>
            <a:off x="540000" y="1317960"/>
            <a:ext cx="11112840" cy="4531680"/>
          </a:xfrm>
          <a:prstGeom prst="rect">
            <a:avLst/>
          </a:prstGeom>
          <a:solidFill>
            <a:srgbClr val="ffffff"/>
          </a:solidFill>
          <a:ln w="0">
            <a:noFill/>
          </a:ln>
        </p:spPr>
        <p:txBody>
          <a:bodyPr lIns="180000" rIns="0" tIns="108000" bIns="0">
            <a:noAutofit/>
          </a:bodyPr>
          <a:p>
            <a:pPr>
              <a:lnSpc>
                <a:spcPct val="100000"/>
              </a:lnSpc>
              <a:tabLst>
                <a:tab algn="l" pos="0"/>
              </a:tabLst>
            </a:pPr>
            <a:r>
              <a:rPr b="1" lang="de-DE" sz="1800" spc="-1" strike="noStrike">
                <a:solidFill>
                  <a:srgbClr val="000000"/>
                </a:solidFill>
                <a:latin typeface="Source Code Pro"/>
              </a:rPr>
              <a:t>apiVersion</a:t>
            </a:r>
            <a:r>
              <a:rPr b="0" lang="de-DE" sz="1800" spc="-1" strike="noStrike">
                <a:solidFill>
                  <a:srgbClr val="000000"/>
                </a:solidFill>
                <a:latin typeface="Source Code Pro"/>
              </a:rPr>
              <a:t>: v1</a:t>
            </a:r>
            <a:endParaRPr b="0" lang="de-DE" sz="1800" spc="-1" strike="noStrike">
              <a:solidFill>
                <a:srgbClr val="000000"/>
              </a:solidFill>
              <a:latin typeface="Spartan"/>
            </a:endParaRPr>
          </a:p>
          <a:p>
            <a:pPr>
              <a:lnSpc>
                <a:spcPct val="100000"/>
              </a:lnSpc>
              <a:tabLst>
                <a:tab algn="l" pos="0"/>
              </a:tabLst>
            </a:pPr>
            <a:r>
              <a:rPr b="1" lang="de-DE" sz="1800" spc="-1" strike="noStrike">
                <a:solidFill>
                  <a:srgbClr val="000000"/>
                </a:solidFill>
                <a:latin typeface="Source Code Pro"/>
              </a:rPr>
              <a:t>kind</a:t>
            </a:r>
            <a:r>
              <a:rPr b="0" lang="de-DE" sz="1800" spc="-1" strike="noStrike">
                <a:solidFill>
                  <a:srgbClr val="000000"/>
                </a:solidFill>
                <a:latin typeface="Source Code Pro"/>
              </a:rPr>
              <a:t>: Service</a:t>
            </a:r>
            <a:endParaRPr b="0" lang="de-DE" sz="1800" spc="-1" strike="noStrike">
              <a:solidFill>
                <a:srgbClr val="000000"/>
              </a:solidFill>
              <a:latin typeface="Spartan"/>
            </a:endParaRPr>
          </a:p>
          <a:p>
            <a:pPr>
              <a:lnSpc>
                <a:spcPct val="100000"/>
              </a:lnSpc>
              <a:tabLst>
                <a:tab algn="l" pos="0"/>
              </a:tabLst>
            </a:pPr>
            <a:r>
              <a:rPr b="1" lang="de-DE" sz="1800" spc="-1" strike="noStrike">
                <a:solidFill>
                  <a:srgbClr val="000000"/>
                </a:solidFill>
                <a:latin typeface="Source Code Pro"/>
              </a:rPr>
              <a:t>metadata</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name</a:t>
            </a:r>
            <a:r>
              <a:rPr b="0" lang="de-DE" sz="1800" spc="-1" strike="noStrike">
                <a:solidFill>
                  <a:srgbClr val="000000"/>
                </a:solidFill>
                <a:latin typeface="Source Code Pro"/>
              </a:rPr>
              <a:t>: hello-service</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labels</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app</a:t>
            </a:r>
            <a:r>
              <a:rPr b="0" lang="de-DE" sz="1800" spc="-1" strike="noStrike">
                <a:solidFill>
                  <a:srgbClr val="000000"/>
                </a:solidFill>
                <a:latin typeface="Source Code Pro"/>
              </a:rPr>
              <a:t>: helloservice</a:t>
            </a:r>
            <a:endParaRPr b="0" lang="de-DE" sz="1800" spc="-1" strike="noStrike">
              <a:solidFill>
                <a:srgbClr val="000000"/>
              </a:solidFill>
              <a:latin typeface="Spartan"/>
            </a:endParaRPr>
          </a:p>
          <a:p>
            <a:pPr>
              <a:lnSpc>
                <a:spcPct val="100000"/>
              </a:lnSpc>
              <a:tabLst>
                <a:tab algn="l" pos="0"/>
              </a:tabLst>
            </a:pPr>
            <a:r>
              <a:rPr b="1" lang="de-DE" sz="1800" spc="-1" strike="noStrike">
                <a:solidFill>
                  <a:srgbClr val="000000"/>
                </a:solidFill>
                <a:latin typeface="Source Code Pro"/>
              </a:rPr>
              <a:t>spec</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0" lang="de-DE" sz="1800" spc="-1" strike="noStrike">
                <a:solidFill>
                  <a:srgbClr val="ef7d00"/>
                </a:solidFill>
                <a:latin typeface="Source Code Pro"/>
              </a:rPr>
              <a:t># use NodePort here to be able to access the port on each node</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ef7d00"/>
                </a:solidFill>
                <a:latin typeface="Source Code Pro"/>
              </a:rPr>
              <a:t>  </a:t>
            </a:r>
            <a:r>
              <a:rPr b="0" lang="de-DE" sz="1800" spc="-1" strike="noStrike">
                <a:solidFill>
                  <a:srgbClr val="ef7d00"/>
                </a:solidFill>
                <a:latin typeface="Source Code Pro"/>
              </a:rPr>
              <a:t># use LoadBalancer for external load-balanced IP if supported</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type</a:t>
            </a:r>
            <a:r>
              <a:rPr b="0" lang="de-DE" sz="1800" spc="-1" strike="noStrike">
                <a:solidFill>
                  <a:srgbClr val="000000"/>
                </a:solidFill>
                <a:latin typeface="Source Code Pro"/>
              </a:rPr>
              <a:t>: NodePort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ports</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0" lang="de-DE" sz="1800" spc="-1" strike="noStrike">
                <a:solidFill>
                  <a:srgbClr val="000000"/>
                </a:solidFill>
                <a:latin typeface="Source Code Pro"/>
              </a:rPr>
              <a:t>- </a:t>
            </a:r>
            <a:r>
              <a:rPr b="1" lang="de-DE" sz="1800" spc="-1" strike="noStrike">
                <a:solidFill>
                  <a:srgbClr val="000000"/>
                </a:solidFill>
                <a:latin typeface="Source Code Pro"/>
              </a:rPr>
              <a:t>port</a:t>
            </a:r>
            <a:r>
              <a:rPr b="0" lang="de-DE" sz="1800" spc="-1" strike="noStrike">
                <a:solidFill>
                  <a:srgbClr val="000000"/>
                </a:solidFill>
                <a:latin typeface="Source Code Pro"/>
              </a:rPr>
              <a:t>: 8080</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selector</a:t>
            </a:r>
            <a:r>
              <a:rPr b="0" lang="de-DE" sz="1800" spc="-1" strike="noStrike">
                <a:solidFill>
                  <a:srgbClr val="000000"/>
                </a:solidFill>
                <a:latin typeface="Source Code Pro"/>
              </a:rPr>
              <a:t>:</a:t>
            </a:r>
            <a:endParaRPr b="0" lang="de-DE" sz="1800" spc="-1" strike="noStrike">
              <a:solidFill>
                <a:srgbClr val="000000"/>
              </a:solidFill>
              <a:latin typeface="Spartan"/>
            </a:endParaRPr>
          </a:p>
          <a:p>
            <a:pPr>
              <a:lnSpc>
                <a:spcPct val="100000"/>
              </a:lnSpc>
              <a:tabLst>
                <a:tab algn="l" pos="0"/>
              </a:tabLst>
            </a:pPr>
            <a:r>
              <a:rPr b="0" lang="de-DE" sz="1800" spc="-1" strike="noStrike">
                <a:solidFill>
                  <a:srgbClr val="000000"/>
                </a:solidFill>
                <a:latin typeface="Source Code Pro"/>
              </a:rPr>
              <a:t>    </a:t>
            </a:r>
            <a:r>
              <a:rPr b="1" lang="de-DE" sz="1800" spc="-1" strike="noStrike">
                <a:solidFill>
                  <a:srgbClr val="000000"/>
                </a:solidFill>
                <a:latin typeface="Source Code Pro"/>
              </a:rPr>
              <a:t>app</a:t>
            </a:r>
            <a:r>
              <a:rPr b="0" lang="de-DE" sz="1800" spc="-1" strike="noStrike">
                <a:solidFill>
                  <a:srgbClr val="000000"/>
                </a:solidFill>
                <a:latin typeface="Source Code Pro"/>
              </a:rPr>
              <a:t>: helloservice</a:t>
            </a:r>
            <a:endParaRPr b="0" lang="de-DE" sz="18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Google Shape;1738;p109"/>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Big Picture: Hello-Service</a:t>
            </a:r>
            <a:endParaRPr b="0" lang="de-DE" sz="2400" spc="-1" strike="noStrike">
              <a:solidFill>
                <a:srgbClr val="000000"/>
              </a:solidFill>
              <a:latin typeface="Spartan"/>
            </a:endParaRPr>
          </a:p>
        </p:txBody>
      </p:sp>
      <p:sp>
        <p:nvSpPr>
          <p:cNvPr id="809" name="Google Shape;1739;p109"/>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6AC2FE93-FAC3-4355-9769-F62D74049001}"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810" name="Google Shape;1740;p109"/>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811" name="Google Shape;1741;p109"/>
          <p:cNvSpPr/>
          <p:nvPr/>
        </p:nvSpPr>
        <p:spPr>
          <a:xfrm>
            <a:off x="4316040" y="1815120"/>
            <a:ext cx="259632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Service</a:t>
            </a:r>
            <a:endParaRPr b="0" lang="de-DE" sz="1800" spc="-1" strike="noStrike">
              <a:latin typeface="Arial"/>
            </a:endParaRPr>
          </a:p>
        </p:txBody>
      </p:sp>
      <p:sp>
        <p:nvSpPr>
          <p:cNvPr id="812" name="Google Shape;1742;p109"/>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813" name="Google Shape;1743;p109"/>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814" name="Google Shape;1744;p109"/>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815" name="Google Shape;1745;p109"/>
          <p:cNvGrpSpPr/>
          <p:nvPr/>
        </p:nvGrpSpPr>
        <p:grpSpPr>
          <a:xfrm>
            <a:off x="5559840" y="3615120"/>
            <a:ext cx="136800" cy="423000"/>
            <a:chOff x="5559840" y="3615120"/>
            <a:chExt cx="136800" cy="423000"/>
          </a:xfrm>
        </p:grpSpPr>
        <p:sp>
          <p:nvSpPr>
            <p:cNvPr id="816" name="Google Shape;1746;p109"/>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817" name="Google Shape;1747;p109"/>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grpSp>
        <p:nvGrpSpPr>
          <p:cNvPr id="818" name="Google Shape;1748;p109"/>
          <p:cNvGrpSpPr/>
          <p:nvPr/>
        </p:nvGrpSpPr>
        <p:grpSpPr>
          <a:xfrm>
            <a:off x="5545800" y="1344960"/>
            <a:ext cx="136800" cy="479520"/>
            <a:chOff x="5545800" y="1344960"/>
            <a:chExt cx="136800" cy="479520"/>
          </a:xfrm>
        </p:grpSpPr>
        <p:sp>
          <p:nvSpPr>
            <p:cNvPr id="819" name="Google Shape;1749;p109"/>
            <p:cNvSpPr/>
            <p:nvPr/>
          </p:nvSpPr>
          <p:spPr>
            <a:xfrm>
              <a:off x="5545800" y="1344960"/>
              <a:ext cx="136800" cy="159480"/>
            </a:xfrm>
            <a:prstGeom prst="ellipse">
              <a:avLst/>
            </a:prstGeom>
            <a:solidFill>
              <a:srgbClr val="ffffff"/>
            </a:solidFill>
            <a:ln w="9525">
              <a:solidFill>
                <a:srgbClr val="bababa"/>
              </a:solidFill>
              <a:round/>
            </a:ln>
          </p:spPr>
          <p:style>
            <a:lnRef idx="0"/>
            <a:fillRef idx="0"/>
            <a:effectRef idx="0"/>
            <a:fontRef idx="minor"/>
          </p:style>
        </p:sp>
        <p:sp>
          <p:nvSpPr>
            <p:cNvPr id="820" name="Google Shape;1750;p109"/>
            <p:cNvSpPr/>
            <p:nvPr/>
          </p:nvSpPr>
          <p:spPr>
            <a:xfrm rot="10800000">
              <a:off x="5614200" y="1497960"/>
              <a:ext cx="360" cy="3265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21" name="Google Shape;1751;p109"/>
          <p:cNvSpPr/>
          <p:nvPr/>
        </p:nvSpPr>
        <p:spPr>
          <a:xfrm>
            <a:off x="4993200" y="1024560"/>
            <a:ext cx="12697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DNS-Name</a:t>
            </a:r>
            <a:endParaRPr b="0" lang="de-DE" sz="1800" spc="-1" strike="noStrike">
              <a:latin typeface="Arial"/>
            </a:endParaRPr>
          </a:p>
        </p:txBody>
      </p:sp>
      <p:sp>
        <p:nvSpPr>
          <p:cNvPr id="822" name="Google Shape;1752;p109"/>
          <p:cNvSpPr/>
          <p:nvPr/>
        </p:nvSpPr>
        <p:spPr>
          <a:xfrm>
            <a:off x="5614560" y="2294640"/>
            <a:ext cx="13320" cy="1320120"/>
          </a:xfrm>
          <a:custGeom>
            <a:avLst/>
            <a:gdLst/>
            <a:ahLst/>
            <a:rect l="l" t="t" r="r" b="b"/>
            <a:pathLst>
              <a:path w="21600" h="21600">
                <a:moveTo>
                  <a:pt x="0" y="0"/>
                </a:moveTo>
                <a:lnTo>
                  <a:pt x="21600" y="21600"/>
                </a:lnTo>
              </a:path>
            </a:pathLst>
          </a:custGeom>
          <a:noFill/>
          <a:ln w="9525">
            <a:solidFill>
              <a:srgbClr val="bababa"/>
            </a:solidFill>
            <a:round/>
            <a:tailEnd len="med" type="triangle" w="med"/>
          </a:ln>
        </p:spPr>
        <p:style>
          <a:lnRef idx="0"/>
          <a:fillRef idx="0"/>
          <a:effectRef idx="0"/>
          <a:fontRef idx="minor"/>
        </p:style>
      </p:sp>
      <p:sp>
        <p:nvSpPr>
          <p:cNvPr id="823" name="Google Shape;1753;p109"/>
          <p:cNvSpPr/>
          <p:nvPr/>
        </p:nvSpPr>
        <p:spPr>
          <a:xfrm>
            <a:off x="556416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sp>
        <p:nvSpPr>
          <p:cNvPr id="824" name="Google Shape;1754;p109"/>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825" name="Google Shape;1755;p109"/>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826" name="Google Shape;1756;p109"/>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27" name="Google Shape;1757;p109"/>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828" name="Google Shape;1758;p109"/>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29" name="Google Shape;1759;p109"/>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sp>
        <p:nvSpPr>
          <p:cNvPr id="830" name="Google Shape;1760;p109"/>
          <p:cNvSpPr/>
          <p:nvPr/>
        </p:nvSpPr>
        <p:spPr>
          <a:xfrm>
            <a:off x="1033560" y="1323000"/>
            <a:ext cx="196632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a:t>
            </a:r>
            <a:endParaRPr b="0" lang="de-DE" sz="1000" spc="-1" strike="noStrike">
              <a:latin typeface="Arial"/>
            </a:endParaRPr>
          </a:p>
        </p:txBody>
      </p:sp>
      <p:sp>
        <p:nvSpPr>
          <p:cNvPr id="831" name="Google Shape;1761;p109"/>
          <p:cNvSpPr/>
          <p:nvPr/>
        </p:nvSpPr>
        <p:spPr>
          <a:xfrm>
            <a:off x="1300680" y="3680640"/>
            <a:ext cx="334440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helloservice-deployment-7ffc64d9d9-m225z</a:t>
            </a:r>
            <a:endParaRPr b="0" lang="de-DE" sz="1000" spc="-1" strike="noStrike">
              <a:latin typeface="Arial"/>
            </a:endParaRPr>
          </a:p>
        </p:txBody>
      </p:sp>
      <p:sp>
        <p:nvSpPr>
          <p:cNvPr id="832" name="Google Shape;1762;p109"/>
          <p:cNvSpPr/>
          <p:nvPr/>
        </p:nvSpPr>
        <p:spPr>
          <a:xfrm>
            <a:off x="1924920" y="2581200"/>
            <a:ext cx="1430280" cy="362520"/>
          </a:xfrm>
          <a:prstGeom prst="wedgeRoundRectCallout">
            <a:avLst>
              <a:gd name="adj1" fmla="val -54068"/>
              <a:gd name="adj2" fmla="val 8823"/>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app=helloservice</a:t>
            </a:r>
            <a:endParaRPr b="0" lang="de-DE" sz="1000" spc="-1" strike="noStrike">
              <a:latin typeface="Arial"/>
            </a:endParaRPr>
          </a:p>
        </p:txBody>
      </p:sp>
      <p:sp>
        <p:nvSpPr>
          <p:cNvPr id="833" name="Google Shape;1763;p109"/>
          <p:cNvSpPr/>
          <p:nvPr/>
        </p:nvSpPr>
        <p:spPr>
          <a:xfrm>
            <a:off x="6432120" y="2557800"/>
            <a:ext cx="1430280" cy="362520"/>
          </a:xfrm>
          <a:prstGeom prst="wedgeRoundRectCallout">
            <a:avLst>
              <a:gd name="adj1" fmla="val -54068"/>
              <a:gd name="adj2" fmla="val 8823"/>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app=helloservice</a:t>
            </a:r>
            <a:endParaRPr b="0" lang="de-DE" sz="1000" spc="-1" strike="noStrike">
              <a:latin typeface="Arial"/>
            </a:endParaRPr>
          </a:p>
        </p:txBody>
      </p:sp>
      <p:sp>
        <p:nvSpPr>
          <p:cNvPr id="834" name="Google Shape;1764;p109"/>
          <p:cNvSpPr/>
          <p:nvPr/>
        </p:nvSpPr>
        <p:spPr>
          <a:xfrm>
            <a:off x="1338120" y="4376520"/>
            <a:ext cx="177228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helloservice-container</a:t>
            </a:r>
            <a:endParaRPr b="0" lang="de-DE" sz="1000" spc="-1" strike="noStrike">
              <a:latin typeface="Arial"/>
            </a:endParaRPr>
          </a:p>
        </p:txBody>
      </p:sp>
      <p:sp>
        <p:nvSpPr>
          <p:cNvPr id="835" name="Google Shape;1765;p109"/>
          <p:cNvSpPr/>
          <p:nvPr/>
        </p:nvSpPr>
        <p:spPr>
          <a:xfrm>
            <a:off x="1886040" y="5549040"/>
            <a:ext cx="1772280" cy="362520"/>
          </a:xfrm>
          <a:prstGeom prst="wedgeRoundRectCallout">
            <a:avLst>
              <a:gd name="adj1" fmla="val -57737"/>
              <a:gd name="adj2" fmla="val -17618"/>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a:t>
            </a:r>
            <a:endParaRPr b="0" lang="de-DE" sz="1000" spc="-1" strike="noStrike">
              <a:latin typeface="Arial"/>
            </a:endParaRPr>
          </a:p>
        </p:txBody>
      </p:sp>
      <p:sp>
        <p:nvSpPr>
          <p:cNvPr id="836" name="Google Shape;1766;p109"/>
          <p:cNvSpPr/>
          <p:nvPr/>
        </p:nvSpPr>
        <p:spPr>
          <a:xfrm>
            <a:off x="5956920" y="3607920"/>
            <a:ext cx="955440" cy="268200"/>
          </a:xfrm>
          <a:prstGeom prst="wedgeRoundRectCallout">
            <a:avLst>
              <a:gd name="adj1" fmla="val -35518"/>
              <a:gd name="adj2" fmla="val 11040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172.17.0.2</a:t>
            </a:r>
            <a:endParaRPr b="0" lang="de-DE" sz="1000" spc="-1" strike="noStrike">
              <a:latin typeface="Arial"/>
            </a:endParaRPr>
          </a:p>
        </p:txBody>
      </p:sp>
      <p:sp>
        <p:nvSpPr>
          <p:cNvPr id="837" name="Google Shape;1767;p109"/>
          <p:cNvSpPr/>
          <p:nvPr/>
        </p:nvSpPr>
        <p:spPr>
          <a:xfrm>
            <a:off x="6263280" y="4365000"/>
            <a:ext cx="649080" cy="268200"/>
          </a:xfrm>
          <a:prstGeom prst="wedgeRoundRectCallout">
            <a:avLst>
              <a:gd name="adj1" fmla="val -44293"/>
              <a:gd name="adj2" fmla="val 93092"/>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8000</a:t>
            </a:r>
            <a:endParaRPr b="0" lang="de-DE" sz="1000" spc="-1" strike="noStrike">
              <a:latin typeface="Arial"/>
            </a:endParaRPr>
          </a:p>
        </p:txBody>
      </p:sp>
      <p:sp>
        <p:nvSpPr>
          <p:cNvPr id="838" name="Google Shape;1768;p109"/>
          <p:cNvSpPr/>
          <p:nvPr/>
        </p:nvSpPr>
        <p:spPr>
          <a:xfrm>
            <a:off x="6263280" y="1323000"/>
            <a:ext cx="1580760" cy="362520"/>
          </a:xfrm>
          <a:prstGeom prst="wedgeRoundRectCallout">
            <a:avLst>
              <a:gd name="adj1" fmla="val -28114"/>
              <a:gd name="adj2" fmla="val 83947"/>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helloservice-service</a:t>
            </a:r>
            <a:endParaRPr b="0" lang="de-DE" sz="1000" spc="-1" strike="noStrike">
              <a:latin typeface="Arial"/>
            </a:endParaRPr>
          </a:p>
        </p:txBody>
      </p:sp>
      <p:sp>
        <p:nvSpPr>
          <p:cNvPr id="839" name="Google Shape;1769;p109"/>
          <p:cNvSpPr/>
          <p:nvPr/>
        </p:nvSpPr>
        <p:spPr>
          <a:xfrm>
            <a:off x="5716440" y="539640"/>
            <a:ext cx="1629720" cy="362520"/>
          </a:xfrm>
          <a:prstGeom prst="wedgeRoundRectCallout">
            <a:avLst>
              <a:gd name="adj1" fmla="val -44494"/>
              <a:gd name="adj2" fmla="val 96629"/>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helloservice-service</a:t>
            </a:r>
            <a:endParaRPr b="0" lang="de-DE" sz="1000" spc="-1" strike="noStrike">
              <a:latin typeface="Arial"/>
            </a:endParaRPr>
          </a:p>
        </p:txBody>
      </p:sp>
      <p:pic>
        <p:nvPicPr>
          <p:cNvPr id="840" name="Google Shape;1770;p109" descr=""/>
          <p:cNvPicPr/>
          <p:nvPr/>
        </p:nvPicPr>
        <p:blipFill>
          <a:blip r:embed="rId1"/>
          <a:stretch/>
        </p:blipFill>
        <p:spPr>
          <a:xfrm>
            <a:off x="2989440" y="1848600"/>
            <a:ext cx="268200" cy="268200"/>
          </a:xfrm>
          <a:prstGeom prst="rect">
            <a:avLst/>
          </a:prstGeom>
          <a:ln w="0">
            <a:noFill/>
          </a:ln>
        </p:spPr>
      </p:pic>
      <p:pic>
        <p:nvPicPr>
          <p:cNvPr id="841" name="Google Shape;1771;p109" descr=""/>
          <p:cNvPicPr/>
          <p:nvPr/>
        </p:nvPicPr>
        <p:blipFill>
          <a:blip r:embed="rId2"/>
          <a:stretch/>
        </p:blipFill>
        <p:spPr>
          <a:xfrm>
            <a:off x="6605280" y="1853640"/>
            <a:ext cx="268200" cy="268200"/>
          </a:xfrm>
          <a:prstGeom prst="rect">
            <a:avLst/>
          </a:prstGeom>
          <a:ln w="0">
            <a:noFill/>
          </a:ln>
        </p:spPr>
      </p:pic>
      <p:pic>
        <p:nvPicPr>
          <p:cNvPr id="842" name="Google Shape;1772;p109" descr=""/>
          <p:cNvPicPr/>
          <p:nvPr/>
        </p:nvPicPr>
        <p:blipFill>
          <a:blip r:embed="rId3"/>
          <a:stretch/>
        </p:blipFill>
        <p:spPr>
          <a:xfrm>
            <a:off x="11161800" y="4218480"/>
            <a:ext cx="268200" cy="268200"/>
          </a:xfrm>
          <a:prstGeom prst="rect">
            <a:avLst/>
          </a:prstGeom>
          <a:ln w="0">
            <a:noFill/>
          </a:ln>
        </p:spPr>
      </p:pic>
      <p:pic>
        <p:nvPicPr>
          <p:cNvPr id="843" name="Google Shape;1773;p109" descr=""/>
          <p:cNvPicPr/>
          <p:nvPr/>
        </p:nvPicPr>
        <p:blipFill>
          <a:blip r:embed="rId4"/>
          <a:stretch/>
        </p:blipFill>
        <p:spPr>
          <a:xfrm>
            <a:off x="10800000" y="4959720"/>
            <a:ext cx="410760" cy="310320"/>
          </a:xfrm>
          <a:prstGeom prst="rect">
            <a:avLst/>
          </a:prstGeom>
          <a:ln w="0">
            <a:noFill/>
          </a:ln>
        </p:spPr>
      </p:pic>
      <p:pic>
        <p:nvPicPr>
          <p:cNvPr id="844" name="Google Shape;1774;p109" descr=""/>
          <p:cNvPicPr/>
          <p:nvPr/>
        </p:nvPicPr>
        <p:blipFill>
          <a:blip r:embed="rId5"/>
          <a:stretch/>
        </p:blipFill>
        <p:spPr>
          <a:xfrm>
            <a:off x="10609920" y="5497560"/>
            <a:ext cx="268200" cy="4654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Google Shape;1788;p111"/>
          <p:cNvSpPr txBox="1"/>
          <p:nvPr/>
        </p:nvSpPr>
        <p:spPr>
          <a:xfrm>
            <a:off x="540000" y="2880000"/>
            <a:ext cx="8639640" cy="1799640"/>
          </a:xfrm>
          <a:prstGeom prst="rect">
            <a:avLst/>
          </a:prstGeom>
          <a:noFill/>
          <a:ln w="0">
            <a:noFill/>
          </a:ln>
        </p:spPr>
        <p:txBody>
          <a:bodyPr lIns="0" rIns="0" tIns="0" bIns="0">
            <a:noAutofit/>
          </a:bodyPr>
          <a:p>
            <a:pPr>
              <a:lnSpc>
                <a:spcPct val="110000"/>
              </a:lnSpc>
              <a:tabLst>
                <a:tab algn="l" pos="0"/>
              </a:tabLst>
            </a:pPr>
            <a:r>
              <a:rPr b="1" lang="de-DE" sz="3400" spc="-21" strike="noStrike">
                <a:solidFill>
                  <a:srgbClr val="ffffff"/>
                </a:solidFill>
                <a:latin typeface="Spartan"/>
              </a:rPr>
              <a:t>Config Maps</a:t>
            </a:r>
            <a:endParaRPr b="0" lang="de-DE" sz="34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Google Shape;1798;p112"/>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 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847" name="Google Shape;1794;p11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rPr>
              <a:t> </a:t>
            </a:r>
            <a:r>
              <a:rPr b="0" lang="de-DE" sz="800" spc="-1" strike="noStrike">
                <a:solidFill>
                  <a:srgbClr val="000000"/>
                </a:solidFill>
                <a:latin typeface="Spartan"/>
              </a:rPr>
              <a:t>QAware | </a:t>
            </a:r>
            <a:fld id="{6321A39D-28CA-4D03-9D76-127CF93A6D3E}" type="slidenum">
              <a:rPr b="0" lang="de-DE" sz="800" spc="-1" strike="noStrike">
                <a:solidFill>
                  <a:srgbClr val="000000"/>
                </a:solidFill>
                <a:latin typeface="Spartan"/>
              </a:rPr>
              <a:t>12</a:t>
            </a:fld>
            <a:endParaRPr b="0" lang="de-DE" sz="800" spc="-1" strike="noStrike">
              <a:latin typeface="Times New Roman"/>
            </a:endParaRPr>
          </a:p>
        </p:txBody>
      </p:sp>
      <p:sp>
        <p:nvSpPr>
          <p:cNvPr id="848" name="Textplatzhalter 1"/>
          <p:cNvSpPr txBox="1"/>
          <p:nvPr/>
        </p:nvSpPr>
        <p:spPr>
          <a:xfrm>
            <a:off x="7381800" y="1746000"/>
            <a:ext cx="42710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sp>
        <p:nvSpPr>
          <p:cNvPr id="849" name="Google Shape;1795;p112"/>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850" name="Google Shape;1796;p112"/>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851" name="Google Shape;1797;p112"/>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852" name="Google Shape;1799;p112"/>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853" name="Google Shape;1800;p112"/>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54" name="Google Shape;1801;p112"/>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855" name="Google Shape;1802;p112" descr=""/>
          <p:cNvPicPr/>
          <p:nvPr/>
        </p:nvPicPr>
        <p:blipFill>
          <a:blip r:embed="rId1"/>
          <a:stretch/>
        </p:blipFill>
        <p:spPr>
          <a:xfrm>
            <a:off x="2989440" y="1848600"/>
            <a:ext cx="268200" cy="268200"/>
          </a:xfrm>
          <a:prstGeom prst="rect">
            <a:avLst/>
          </a:prstGeom>
          <a:ln w="0">
            <a:noFill/>
          </a:ln>
        </p:spPr>
      </p:pic>
      <p:pic>
        <p:nvPicPr>
          <p:cNvPr id="856" name="Google Shape;1803;p112" descr=""/>
          <p:cNvPicPr/>
          <p:nvPr/>
        </p:nvPicPr>
        <p:blipFill>
          <a:blip r:embed="rId2"/>
          <a:stretch/>
        </p:blipFill>
        <p:spPr>
          <a:xfrm>
            <a:off x="11161800" y="4218480"/>
            <a:ext cx="268200" cy="268200"/>
          </a:xfrm>
          <a:prstGeom prst="rect">
            <a:avLst/>
          </a:prstGeom>
          <a:ln w="0">
            <a:noFill/>
          </a:ln>
        </p:spPr>
      </p:pic>
      <p:pic>
        <p:nvPicPr>
          <p:cNvPr id="857" name="Google Shape;1804;p112" descr=""/>
          <p:cNvPicPr/>
          <p:nvPr/>
        </p:nvPicPr>
        <p:blipFill>
          <a:blip r:embed="rId3"/>
          <a:stretch/>
        </p:blipFill>
        <p:spPr>
          <a:xfrm>
            <a:off x="10800000" y="4959720"/>
            <a:ext cx="410760" cy="310320"/>
          </a:xfrm>
          <a:prstGeom prst="rect">
            <a:avLst/>
          </a:prstGeom>
          <a:ln w="0">
            <a:noFill/>
          </a:ln>
        </p:spPr>
      </p:pic>
      <p:sp>
        <p:nvSpPr>
          <p:cNvPr id="858" name="Google Shape;1805;p112"/>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859" name="Google Shape;1806;p112"/>
          <p:cNvGrpSpPr/>
          <p:nvPr/>
        </p:nvGrpSpPr>
        <p:grpSpPr>
          <a:xfrm>
            <a:off x="5559840" y="3615120"/>
            <a:ext cx="136800" cy="423000"/>
            <a:chOff x="5559840" y="3615120"/>
            <a:chExt cx="136800" cy="423000"/>
          </a:xfrm>
        </p:grpSpPr>
        <p:sp>
          <p:nvSpPr>
            <p:cNvPr id="860" name="Google Shape;1807;p112"/>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861" name="Google Shape;1808;p112"/>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62" name="Google Shape;1809;p112"/>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863" name="Google Shape;1810;p112"/>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64" name="Google Shape;1811;p112"/>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865" name="Google Shape;1812;p112"/>
          <p:cNvSpPr/>
          <p:nvPr/>
        </p:nvSpPr>
        <p:spPr>
          <a:xfrm>
            <a:off x="4316040" y="1815120"/>
            <a:ext cx="259632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Service</a:t>
            </a:r>
            <a:endParaRPr b="0" lang="de-DE" sz="1800" spc="-1" strike="noStrike">
              <a:latin typeface="Arial"/>
            </a:endParaRPr>
          </a:p>
        </p:txBody>
      </p:sp>
      <p:grpSp>
        <p:nvGrpSpPr>
          <p:cNvPr id="866" name="Google Shape;1813;p112"/>
          <p:cNvGrpSpPr/>
          <p:nvPr/>
        </p:nvGrpSpPr>
        <p:grpSpPr>
          <a:xfrm>
            <a:off x="5545800" y="1344960"/>
            <a:ext cx="136800" cy="479520"/>
            <a:chOff x="5545800" y="1344960"/>
            <a:chExt cx="136800" cy="479520"/>
          </a:xfrm>
        </p:grpSpPr>
        <p:sp>
          <p:nvSpPr>
            <p:cNvPr id="867" name="Google Shape;1814;p112"/>
            <p:cNvSpPr/>
            <p:nvPr/>
          </p:nvSpPr>
          <p:spPr>
            <a:xfrm>
              <a:off x="5545800" y="1344960"/>
              <a:ext cx="136800" cy="159480"/>
            </a:xfrm>
            <a:prstGeom prst="ellipse">
              <a:avLst/>
            </a:prstGeom>
            <a:solidFill>
              <a:srgbClr val="ffffff"/>
            </a:solidFill>
            <a:ln w="9525">
              <a:solidFill>
                <a:srgbClr val="bababa"/>
              </a:solidFill>
              <a:round/>
            </a:ln>
          </p:spPr>
          <p:style>
            <a:lnRef idx="0"/>
            <a:fillRef idx="0"/>
            <a:effectRef idx="0"/>
            <a:fontRef idx="minor"/>
          </p:style>
        </p:sp>
        <p:sp>
          <p:nvSpPr>
            <p:cNvPr id="868" name="Google Shape;1815;p112"/>
            <p:cNvSpPr/>
            <p:nvPr/>
          </p:nvSpPr>
          <p:spPr>
            <a:xfrm rot="10800000">
              <a:off x="5614200" y="1497960"/>
              <a:ext cx="360" cy="3265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69" name="Google Shape;1816;p112"/>
          <p:cNvSpPr/>
          <p:nvPr/>
        </p:nvSpPr>
        <p:spPr>
          <a:xfrm>
            <a:off x="4993200" y="1024560"/>
            <a:ext cx="12697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DNS-Name</a:t>
            </a:r>
            <a:endParaRPr b="0" lang="de-DE" sz="1800" spc="-1" strike="noStrike">
              <a:latin typeface="Arial"/>
            </a:endParaRPr>
          </a:p>
        </p:txBody>
      </p:sp>
      <p:sp>
        <p:nvSpPr>
          <p:cNvPr id="870" name="Google Shape;1817;p112"/>
          <p:cNvSpPr/>
          <p:nvPr/>
        </p:nvSpPr>
        <p:spPr>
          <a:xfrm>
            <a:off x="5614560" y="2294640"/>
            <a:ext cx="13320" cy="1320120"/>
          </a:xfrm>
          <a:custGeom>
            <a:avLst/>
            <a:gdLst/>
            <a:ahLst/>
            <a:rect l="l" t="t" r="r" b="b"/>
            <a:pathLst>
              <a:path w="21600" h="21600">
                <a:moveTo>
                  <a:pt x="0" y="0"/>
                </a:moveTo>
                <a:lnTo>
                  <a:pt x="21600" y="21600"/>
                </a:lnTo>
              </a:path>
            </a:pathLst>
          </a:custGeom>
          <a:noFill/>
          <a:ln w="9525">
            <a:solidFill>
              <a:srgbClr val="bababa"/>
            </a:solidFill>
            <a:round/>
            <a:tailEnd len="med" type="triangle" w="med"/>
          </a:ln>
        </p:spPr>
        <p:style>
          <a:lnRef idx="0"/>
          <a:fillRef idx="0"/>
          <a:effectRef idx="0"/>
          <a:fontRef idx="minor"/>
        </p:style>
      </p:sp>
      <p:sp>
        <p:nvSpPr>
          <p:cNvPr id="871" name="Google Shape;1818;p112"/>
          <p:cNvSpPr/>
          <p:nvPr/>
        </p:nvSpPr>
        <p:spPr>
          <a:xfrm>
            <a:off x="556416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872" name="Google Shape;1819;p112" descr=""/>
          <p:cNvPicPr/>
          <p:nvPr/>
        </p:nvPicPr>
        <p:blipFill>
          <a:blip r:embed="rId4"/>
          <a:stretch/>
        </p:blipFill>
        <p:spPr>
          <a:xfrm>
            <a:off x="6605280" y="1853640"/>
            <a:ext cx="268200" cy="2682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Google Shape;1825;p113"/>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C18DB7A2-8210-4410-B8CB-EB980E80784B}"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874" name="Google Shape;1826;p113"/>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875" name="Google Shape;1827;p113"/>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876" name="Google Shape;1828;p113"/>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877" name="Google Shape;1829;p113"/>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Wichtige Kubernetes Konzepte</a:t>
            </a:r>
            <a:endParaRPr b="0" lang="de-DE" sz="2400" spc="-1" strike="noStrike">
              <a:solidFill>
                <a:srgbClr val="000000"/>
              </a:solidFill>
              <a:latin typeface="Spartan"/>
            </a:endParaRPr>
          </a:p>
          <a:p>
            <a:pPr>
              <a:lnSpc>
                <a:spcPct val="110000"/>
              </a:lnSpc>
              <a:tabLst>
                <a:tab algn="l" pos="0"/>
              </a:tabLst>
            </a:pPr>
            <a:endParaRPr b="0" lang="de-DE" sz="2400" spc="-1" strike="noStrike">
              <a:solidFill>
                <a:srgbClr val="000000"/>
              </a:solidFill>
              <a:latin typeface="Spartan"/>
            </a:endParaRPr>
          </a:p>
        </p:txBody>
      </p:sp>
      <p:sp>
        <p:nvSpPr>
          <p:cNvPr id="878" name="Google Shape;1830;p113"/>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879" name="Google Shape;1831;p113"/>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80" name="Google Shape;1832;p113"/>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881" name="Google Shape;1833;p113" descr=""/>
          <p:cNvPicPr/>
          <p:nvPr/>
        </p:nvPicPr>
        <p:blipFill>
          <a:blip r:embed="rId1"/>
          <a:stretch/>
        </p:blipFill>
        <p:spPr>
          <a:xfrm>
            <a:off x="2989440" y="1848600"/>
            <a:ext cx="268200" cy="268200"/>
          </a:xfrm>
          <a:prstGeom prst="rect">
            <a:avLst/>
          </a:prstGeom>
          <a:ln w="0">
            <a:noFill/>
          </a:ln>
        </p:spPr>
      </p:pic>
      <p:pic>
        <p:nvPicPr>
          <p:cNvPr id="882" name="Google Shape;1834;p113" descr=""/>
          <p:cNvPicPr/>
          <p:nvPr/>
        </p:nvPicPr>
        <p:blipFill>
          <a:blip r:embed="rId2"/>
          <a:stretch/>
        </p:blipFill>
        <p:spPr>
          <a:xfrm>
            <a:off x="11161800" y="4218480"/>
            <a:ext cx="268200" cy="268200"/>
          </a:xfrm>
          <a:prstGeom prst="rect">
            <a:avLst/>
          </a:prstGeom>
          <a:ln w="0">
            <a:noFill/>
          </a:ln>
        </p:spPr>
      </p:pic>
      <p:pic>
        <p:nvPicPr>
          <p:cNvPr id="883" name="Google Shape;1835;p113" descr=""/>
          <p:cNvPicPr/>
          <p:nvPr/>
        </p:nvPicPr>
        <p:blipFill>
          <a:blip r:embed="rId3"/>
          <a:stretch/>
        </p:blipFill>
        <p:spPr>
          <a:xfrm>
            <a:off x="10800000" y="4959720"/>
            <a:ext cx="410760" cy="310320"/>
          </a:xfrm>
          <a:prstGeom prst="rect">
            <a:avLst/>
          </a:prstGeom>
          <a:ln w="0">
            <a:noFill/>
          </a:ln>
        </p:spPr>
      </p:pic>
      <p:sp>
        <p:nvSpPr>
          <p:cNvPr id="884" name="Google Shape;1836;p113"/>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885" name="Google Shape;1837;p113"/>
          <p:cNvGrpSpPr/>
          <p:nvPr/>
        </p:nvGrpSpPr>
        <p:grpSpPr>
          <a:xfrm>
            <a:off x="5559840" y="3615120"/>
            <a:ext cx="136800" cy="423000"/>
            <a:chOff x="5559840" y="3615120"/>
            <a:chExt cx="136800" cy="423000"/>
          </a:xfrm>
        </p:grpSpPr>
        <p:sp>
          <p:nvSpPr>
            <p:cNvPr id="886" name="Google Shape;1838;p113"/>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887" name="Google Shape;1839;p113"/>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88" name="Google Shape;1840;p113"/>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889" name="Google Shape;1841;p113"/>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890" name="Google Shape;1842;p113"/>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891" name="Google Shape;1843;p113"/>
          <p:cNvSpPr/>
          <p:nvPr/>
        </p:nvSpPr>
        <p:spPr>
          <a:xfrm>
            <a:off x="4316040" y="1815120"/>
            <a:ext cx="259632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Service</a:t>
            </a:r>
            <a:endParaRPr b="0" lang="de-DE" sz="1800" spc="-1" strike="noStrike">
              <a:latin typeface="Arial"/>
            </a:endParaRPr>
          </a:p>
        </p:txBody>
      </p:sp>
      <p:grpSp>
        <p:nvGrpSpPr>
          <p:cNvPr id="892" name="Google Shape;1844;p113"/>
          <p:cNvGrpSpPr/>
          <p:nvPr/>
        </p:nvGrpSpPr>
        <p:grpSpPr>
          <a:xfrm>
            <a:off x="5545800" y="1344960"/>
            <a:ext cx="136800" cy="479520"/>
            <a:chOff x="5545800" y="1344960"/>
            <a:chExt cx="136800" cy="479520"/>
          </a:xfrm>
        </p:grpSpPr>
        <p:sp>
          <p:nvSpPr>
            <p:cNvPr id="893" name="Google Shape;1845;p113"/>
            <p:cNvSpPr/>
            <p:nvPr/>
          </p:nvSpPr>
          <p:spPr>
            <a:xfrm>
              <a:off x="5545800" y="1344960"/>
              <a:ext cx="136800" cy="159480"/>
            </a:xfrm>
            <a:prstGeom prst="ellipse">
              <a:avLst/>
            </a:prstGeom>
            <a:solidFill>
              <a:srgbClr val="ffffff"/>
            </a:solidFill>
            <a:ln w="9525">
              <a:solidFill>
                <a:srgbClr val="bababa"/>
              </a:solidFill>
              <a:round/>
            </a:ln>
          </p:spPr>
          <p:style>
            <a:lnRef idx="0"/>
            <a:fillRef idx="0"/>
            <a:effectRef idx="0"/>
            <a:fontRef idx="minor"/>
          </p:style>
        </p:sp>
        <p:sp>
          <p:nvSpPr>
            <p:cNvPr id="894" name="Google Shape;1846;p113"/>
            <p:cNvSpPr/>
            <p:nvPr/>
          </p:nvSpPr>
          <p:spPr>
            <a:xfrm rot="10800000">
              <a:off x="5614200" y="1497960"/>
              <a:ext cx="360" cy="3265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895" name="Google Shape;1847;p113"/>
          <p:cNvSpPr/>
          <p:nvPr/>
        </p:nvSpPr>
        <p:spPr>
          <a:xfrm>
            <a:off x="4993200" y="1024560"/>
            <a:ext cx="12697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DNS-Name</a:t>
            </a:r>
            <a:endParaRPr b="0" lang="de-DE" sz="1800" spc="-1" strike="noStrike">
              <a:latin typeface="Arial"/>
            </a:endParaRPr>
          </a:p>
        </p:txBody>
      </p:sp>
      <p:sp>
        <p:nvSpPr>
          <p:cNvPr id="896" name="Google Shape;1848;p113"/>
          <p:cNvSpPr/>
          <p:nvPr/>
        </p:nvSpPr>
        <p:spPr>
          <a:xfrm>
            <a:off x="5614560" y="2294640"/>
            <a:ext cx="13320" cy="1320120"/>
          </a:xfrm>
          <a:custGeom>
            <a:avLst/>
            <a:gdLst/>
            <a:ahLst/>
            <a:rect l="l" t="t" r="r" b="b"/>
            <a:pathLst>
              <a:path w="21600" h="21600">
                <a:moveTo>
                  <a:pt x="0" y="0"/>
                </a:moveTo>
                <a:lnTo>
                  <a:pt x="21600" y="21600"/>
                </a:lnTo>
              </a:path>
            </a:pathLst>
          </a:custGeom>
          <a:noFill/>
          <a:ln w="9525">
            <a:solidFill>
              <a:srgbClr val="bababa"/>
            </a:solidFill>
            <a:round/>
            <a:tailEnd len="med" type="triangle" w="med"/>
          </a:ln>
        </p:spPr>
        <p:style>
          <a:lnRef idx="0"/>
          <a:fillRef idx="0"/>
          <a:effectRef idx="0"/>
          <a:fontRef idx="minor"/>
        </p:style>
      </p:sp>
      <p:sp>
        <p:nvSpPr>
          <p:cNvPr id="897" name="Google Shape;1849;p113"/>
          <p:cNvSpPr/>
          <p:nvPr/>
        </p:nvSpPr>
        <p:spPr>
          <a:xfrm>
            <a:off x="556416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pic>
        <p:nvPicPr>
          <p:cNvPr id="898" name="Google Shape;1850;p113" descr=""/>
          <p:cNvPicPr/>
          <p:nvPr/>
        </p:nvPicPr>
        <p:blipFill>
          <a:blip r:embed="rId4"/>
          <a:stretch/>
        </p:blipFill>
        <p:spPr>
          <a:xfrm>
            <a:off x="6605280" y="1853640"/>
            <a:ext cx="268200" cy="268200"/>
          </a:xfrm>
          <a:prstGeom prst="rect">
            <a:avLst/>
          </a:prstGeom>
          <a:ln w="0">
            <a:noFill/>
          </a:ln>
        </p:spPr>
      </p:pic>
      <p:sp>
        <p:nvSpPr>
          <p:cNvPr id="899" name="Google Shape;1851;p113"/>
          <p:cNvSpPr/>
          <p:nvPr/>
        </p:nvSpPr>
        <p:spPr>
          <a:xfrm>
            <a:off x="7929000" y="1815120"/>
            <a:ext cx="171756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Config Map</a:t>
            </a:r>
            <a:endParaRPr b="0" lang="de-DE" sz="1800" spc="-1" strike="noStrike">
              <a:latin typeface="Arial"/>
            </a:endParaRPr>
          </a:p>
        </p:txBody>
      </p:sp>
      <p:sp>
        <p:nvSpPr>
          <p:cNvPr id="900" name="Google Shape;1852;p113"/>
          <p:cNvSpPr/>
          <p:nvPr/>
        </p:nvSpPr>
        <p:spPr>
          <a:xfrm>
            <a:off x="8152920" y="4739040"/>
            <a:ext cx="126972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Environment</a:t>
            </a:r>
            <a:endParaRPr b="0" lang="de-DE" sz="1800" spc="-1" strike="noStrike">
              <a:latin typeface="Arial"/>
            </a:endParaRPr>
          </a:p>
        </p:txBody>
      </p:sp>
      <p:sp>
        <p:nvSpPr>
          <p:cNvPr id="901" name="Google Shape;1853;p113"/>
          <p:cNvSpPr/>
          <p:nvPr/>
        </p:nvSpPr>
        <p:spPr>
          <a:xfrm>
            <a:off x="8787960" y="2294640"/>
            <a:ext cx="360" cy="24440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902" name="Google Shape;1854;p113"/>
          <p:cNvSpPr/>
          <p:nvPr/>
        </p:nvSpPr>
        <p:spPr>
          <a:xfrm rot="10800000">
            <a:off x="8788320" y="4960080"/>
            <a:ext cx="720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pic>
        <p:nvPicPr>
          <p:cNvPr id="903" name="Google Shape;1855;p113" descr=""/>
          <p:cNvPicPr/>
          <p:nvPr/>
        </p:nvPicPr>
        <p:blipFill>
          <a:blip r:embed="rId5"/>
          <a:stretch/>
        </p:blipFill>
        <p:spPr>
          <a:xfrm>
            <a:off x="9329400" y="1871640"/>
            <a:ext cx="268200" cy="2682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Gerade Verbindung mit Pfeil 13"/>
          <p:cNvSpPr/>
          <p:nvPr/>
        </p:nvSpPr>
        <p:spPr>
          <a:xfrm>
            <a:off x="5339160" y="2580840"/>
            <a:ext cx="360" cy="82152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2">
            <a:schemeClr val="accent1"/>
          </a:lnRef>
          <a:fillRef idx="0">
            <a:schemeClr val="accent1"/>
          </a:fillRef>
          <a:effectRef idx="1">
            <a:schemeClr val="accent1"/>
          </a:effectRef>
          <a:fontRef idx="minor"/>
        </p:style>
      </p:sp>
      <p:sp>
        <p:nvSpPr>
          <p:cNvPr id="430" name="Titel 12"/>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Das Big Picture: Wir sind nun auf Applikationsebene.</a:t>
            </a:r>
            <a:endParaRPr b="0" lang="de-DE" sz="2400" spc="-1" strike="noStrike">
              <a:solidFill>
                <a:srgbClr val="000000"/>
              </a:solidFill>
              <a:latin typeface="Spartan"/>
            </a:endParaRPr>
          </a:p>
        </p:txBody>
      </p:sp>
      <p:sp>
        <p:nvSpPr>
          <p:cNvPr id="431"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058358A6-3B5D-406B-9CDD-87729F754E6F}" type="slidenum">
              <a:rPr b="0" lang="de-DE" sz="1000" spc="-1" strike="noStrike">
                <a:latin typeface="Arial"/>
              </a:rPr>
              <a:t>&lt;Foliennummer&gt;</a:t>
            </a:fld>
            <a:endParaRPr b="0" lang="de-DE" sz="1000" spc="-1" strike="noStrike">
              <a:latin typeface="Times New Roman"/>
            </a:endParaRPr>
          </a:p>
        </p:txBody>
      </p:sp>
      <p:sp>
        <p:nvSpPr>
          <p:cNvPr id="432" name="Rechteck 4"/>
          <p:cNvSpPr/>
          <p:nvPr/>
        </p:nvSpPr>
        <p:spPr>
          <a:xfrm>
            <a:off x="2465280" y="6064200"/>
            <a:ext cx="5747400" cy="478440"/>
          </a:xfrm>
          <a:prstGeom prst="rect">
            <a:avLst/>
          </a:prstGeom>
          <a:solidFill>
            <a:schemeClr val="accent4"/>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Virtualisierung</a:t>
            </a:r>
            <a:endParaRPr b="0" lang="de-DE" sz="1800" spc="-1" strike="noStrike">
              <a:latin typeface="Arial"/>
            </a:endParaRPr>
          </a:p>
        </p:txBody>
      </p:sp>
      <p:sp>
        <p:nvSpPr>
          <p:cNvPr id="433" name="Rechteck 5"/>
          <p:cNvSpPr/>
          <p:nvPr/>
        </p:nvSpPr>
        <p:spPr>
          <a:xfrm>
            <a:off x="2465280" y="4703760"/>
            <a:ext cx="5747400" cy="478440"/>
          </a:xfrm>
          <a:prstGeom prst="rect">
            <a:avLst/>
          </a:prstGeom>
          <a:solidFill>
            <a:schemeClr val="accent4"/>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Infrastructure-as-a-Service</a:t>
            </a:r>
            <a:endParaRPr b="0" lang="de-DE" sz="1800" spc="-1" strike="noStrike">
              <a:latin typeface="Arial"/>
            </a:endParaRPr>
          </a:p>
        </p:txBody>
      </p:sp>
      <p:sp>
        <p:nvSpPr>
          <p:cNvPr id="434" name="Rechteck 6"/>
          <p:cNvSpPr/>
          <p:nvPr/>
        </p:nvSpPr>
        <p:spPr>
          <a:xfrm>
            <a:off x="2465280" y="3402720"/>
            <a:ext cx="5747400" cy="478440"/>
          </a:xfrm>
          <a:prstGeom prst="rect">
            <a:avLst/>
          </a:prstGeom>
          <a:solidFill>
            <a:schemeClr val="accent4"/>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Cluster Scheduling</a:t>
            </a:r>
            <a:endParaRPr b="0" lang="de-DE" sz="1800" spc="-1" strike="noStrike">
              <a:latin typeface="Arial"/>
            </a:endParaRPr>
          </a:p>
        </p:txBody>
      </p:sp>
      <p:sp>
        <p:nvSpPr>
          <p:cNvPr id="435" name="Ellipse 9"/>
          <p:cNvSpPr/>
          <p:nvPr/>
        </p:nvSpPr>
        <p:spPr>
          <a:xfrm>
            <a:off x="4223160" y="2689560"/>
            <a:ext cx="2231280" cy="402480"/>
          </a:xfrm>
          <a:prstGeom prst="ellipse">
            <a:avLst/>
          </a:prstGeom>
          <a:solidFill>
            <a:schemeClr val="accent2">
              <a:lumMod val="7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Jobs</a:t>
            </a:r>
            <a:endParaRPr b="0" lang="de-DE" sz="1800" spc="-1" strike="noStrike">
              <a:latin typeface="Arial"/>
            </a:endParaRPr>
          </a:p>
        </p:txBody>
      </p:sp>
      <p:sp>
        <p:nvSpPr>
          <p:cNvPr id="436" name="Rechteck 10"/>
          <p:cNvSpPr/>
          <p:nvPr/>
        </p:nvSpPr>
        <p:spPr>
          <a:xfrm>
            <a:off x="2465280" y="2101680"/>
            <a:ext cx="5747400" cy="478440"/>
          </a:xfrm>
          <a:prstGeom prst="rect">
            <a:avLst/>
          </a:prstGeom>
          <a:solidFill>
            <a:srgbClr val="ffc000"/>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000000"/>
                </a:solidFill>
                <a:latin typeface="Spartan"/>
              </a:rPr>
              <a:t>Cluster Orchestration</a:t>
            </a:r>
            <a:endParaRPr b="0" lang="de-DE" sz="1800" spc="-1" strike="noStrike">
              <a:latin typeface="Arial"/>
            </a:endParaRPr>
          </a:p>
        </p:txBody>
      </p:sp>
      <p:sp>
        <p:nvSpPr>
          <p:cNvPr id="437" name="Ellipse 11"/>
          <p:cNvSpPr/>
          <p:nvPr/>
        </p:nvSpPr>
        <p:spPr>
          <a:xfrm>
            <a:off x="4223160" y="1388880"/>
            <a:ext cx="2231280" cy="402480"/>
          </a:xfrm>
          <a:prstGeom prst="ellipse">
            <a:avLst/>
          </a:prstGeom>
          <a:solidFill>
            <a:srgbClr val="ffc000"/>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400" spc="-1" strike="noStrike">
                <a:solidFill>
                  <a:srgbClr val="000000"/>
                </a:solidFill>
                <a:latin typeface="Spartan"/>
              </a:rPr>
              <a:t>Applikationen</a:t>
            </a:r>
            <a:endParaRPr b="0" lang="de-DE" sz="1400" spc="-1" strike="noStrike">
              <a:latin typeface="Arial"/>
            </a:endParaRPr>
          </a:p>
        </p:txBody>
      </p:sp>
      <p:sp>
        <p:nvSpPr>
          <p:cNvPr id="438" name="Gerade Verbindung mit Pfeil 15"/>
          <p:cNvSpPr/>
          <p:nvPr/>
        </p:nvSpPr>
        <p:spPr>
          <a:xfrm flipV="1">
            <a:off x="5339160" y="3881880"/>
            <a:ext cx="360" cy="82152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2">
            <a:schemeClr val="accent1"/>
          </a:lnRef>
          <a:fillRef idx="0">
            <a:schemeClr val="accent1"/>
          </a:fillRef>
          <a:effectRef idx="1">
            <a:schemeClr val="accent1"/>
          </a:effectRef>
          <a:fontRef idx="minor"/>
        </p:style>
      </p:sp>
      <p:sp>
        <p:nvSpPr>
          <p:cNvPr id="439" name="Ellipse 8"/>
          <p:cNvSpPr/>
          <p:nvPr/>
        </p:nvSpPr>
        <p:spPr>
          <a:xfrm>
            <a:off x="4223160" y="4190040"/>
            <a:ext cx="2231280" cy="402480"/>
          </a:xfrm>
          <a:prstGeom prst="ellipse">
            <a:avLst/>
          </a:prstGeom>
          <a:solidFill>
            <a:schemeClr val="accent2">
              <a:lumMod val="7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Ressourcen</a:t>
            </a:r>
            <a:endParaRPr b="0" lang="de-DE" sz="1800" spc="-1" strike="noStrike">
              <a:latin typeface="Arial"/>
            </a:endParaRPr>
          </a:p>
        </p:txBody>
      </p:sp>
      <p:sp>
        <p:nvSpPr>
          <p:cNvPr id="440" name="Gerade Verbindung mit Pfeil 18"/>
          <p:cNvSpPr/>
          <p:nvPr/>
        </p:nvSpPr>
        <p:spPr>
          <a:xfrm flipH="1" flipV="1">
            <a:off x="5338440" y="5182560"/>
            <a:ext cx="360" cy="88128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2">
            <a:schemeClr val="accent1"/>
          </a:lnRef>
          <a:fillRef idx="0">
            <a:schemeClr val="accent1"/>
          </a:fillRef>
          <a:effectRef idx="1">
            <a:schemeClr val="accent1"/>
          </a:effectRef>
          <a:fontRef idx="minor"/>
        </p:style>
      </p:sp>
      <p:sp>
        <p:nvSpPr>
          <p:cNvPr id="441" name="Ellipse 7"/>
          <p:cNvSpPr/>
          <p:nvPr/>
        </p:nvSpPr>
        <p:spPr>
          <a:xfrm>
            <a:off x="4223160" y="5525640"/>
            <a:ext cx="2231280" cy="402480"/>
          </a:xfrm>
          <a:prstGeom prst="ellipse">
            <a:avLst/>
          </a:prstGeom>
          <a:solidFill>
            <a:schemeClr val="accent2">
              <a:lumMod val="7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Ressourcen</a:t>
            </a:r>
            <a:endParaRPr b="0" lang="de-DE" sz="1800" spc="-1" strike="noStrike">
              <a:latin typeface="Arial"/>
            </a:endParaRPr>
          </a:p>
        </p:txBody>
      </p:sp>
      <p:sp>
        <p:nvSpPr>
          <p:cNvPr id="442" name="Gerade Verbindung mit Pfeil 27"/>
          <p:cNvSpPr/>
          <p:nvPr/>
        </p:nvSpPr>
        <p:spPr>
          <a:xfrm>
            <a:off x="5339160" y="1791360"/>
            <a:ext cx="360" cy="309960"/>
          </a:xfrm>
          <a:custGeom>
            <a:avLst/>
            <a:gdLst/>
            <a:ahLst/>
            <a:rect l="l" t="t" r="r" b="b"/>
            <a:pathLst>
              <a:path w="21600" h="21600">
                <a:moveTo>
                  <a:pt x="0" y="0"/>
                </a:moveTo>
                <a:lnTo>
                  <a:pt x="21600" y="21600"/>
                </a:lnTo>
              </a:path>
            </a:pathLst>
          </a:custGeom>
          <a:noFill/>
          <a:ln w="76200">
            <a:solidFill>
              <a:srgbClr val="000000"/>
            </a:solidFill>
            <a:tailEnd len="med" type="triangle" w="med"/>
          </a:ln>
        </p:spPr>
        <p:style>
          <a:lnRef idx="2">
            <a:schemeClr val="accent1"/>
          </a:lnRef>
          <a:fillRef idx="0">
            <a:schemeClr val="accent1"/>
          </a:fillRef>
          <a:effectRef idx="1">
            <a:schemeClr val="accent1"/>
          </a:effectRef>
          <a:fontRef idx="minor"/>
        </p:style>
      </p:sp>
      <p:sp>
        <p:nvSpPr>
          <p:cNvPr id="443" name="Textfeld 31"/>
          <p:cNvSpPr/>
          <p:nvPr/>
        </p:nvSpPr>
        <p:spPr>
          <a:xfrm>
            <a:off x="6594120" y="2716920"/>
            <a:ext cx="4770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a:t>
            </a:r>
            <a:r>
              <a:rPr b="0" lang="de-DE" sz="1800" spc="-1" strike="noStrike">
                <a:solidFill>
                  <a:srgbClr val="000000"/>
                </a:solidFill>
                <a:latin typeface="Spartan"/>
              </a:rPr>
              <a:t>3 Instanzen eines NGINX Containers“</a:t>
            </a:r>
            <a:endParaRPr b="0" lang="de-DE" sz="1800" spc="-1" strike="noStrike">
              <a:latin typeface="Arial"/>
            </a:endParaRPr>
          </a:p>
        </p:txBody>
      </p:sp>
      <p:sp>
        <p:nvSpPr>
          <p:cNvPr id="444" name="Textfeld 32"/>
          <p:cNvSpPr/>
          <p:nvPr/>
        </p:nvSpPr>
        <p:spPr>
          <a:xfrm>
            <a:off x="6494400" y="1266840"/>
            <a:ext cx="517212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800" spc="-1" strike="noStrike">
                <a:solidFill>
                  <a:srgbClr val="000000"/>
                </a:solidFill>
                <a:latin typeface="Spartan"/>
              </a:rPr>
              <a:t>„</a:t>
            </a:r>
            <a:r>
              <a:rPr b="0" lang="de-DE" sz="1800" spc="-1" strike="noStrike">
                <a:solidFill>
                  <a:srgbClr val="000000"/>
                </a:solidFill>
                <a:latin typeface="Spartan"/>
              </a:rPr>
              <a:t>3 x NGINX +  vorgelagerter HAproxy - ausfallsicher“</a:t>
            </a:r>
            <a:endParaRPr b="0" lang="de-DE" sz="1800" spc="-1" strike="noStrike">
              <a:latin typeface="Arial"/>
            </a:endParaRPr>
          </a:p>
        </p:txBody>
      </p:sp>
      <p:pic>
        <p:nvPicPr>
          <p:cNvPr id="445" name="" descr=""/>
          <p:cNvPicPr/>
          <p:nvPr/>
        </p:nvPicPr>
        <p:blipFill>
          <a:blip r:embed="rId1"/>
          <a:stretch/>
        </p:blipFill>
        <p:spPr>
          <a:xfrm>
            <a:off x="360" y="0"/>
            <a:ext cx="360" cy="36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433"/>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440"/>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4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434"/>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438"/>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439"/>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429"/>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435"/>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4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436"/>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437"/>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442"/>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en-US" sz="2400" spc="-21" strike="noStrike">
                <a:solidFill>
                  <a:srgbClr val="000000"/>
                </a:solidFill>
                <a:latin typeface="Spartan"/>
              </a:rPr>
              <a:t>Konfiguration: Config Maps (1)</a:t>
            </a:r>
            <a:endParaRPr b="0" lang="de-DE" sz="2400" spc="-1" strike="noStrike">
              <a:solidFill>
                <a:srgbClr val="000000"/>
              </a:solidFill>
              <a:latin typeface="Spartan"/>
            </a:endParaRPr>
          </a:p>
        </p:txBody>
      </p:sp>
      <p:sp>
        <p:nvSpPr>
          <p:cNvPr id="905"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52B69B31-DD5F-49A7-A1D9-B715450D1004}" type="slidenum">
              <a:rPr b="0" lang="de-DE" sz="800" spc="-1" strike="noStrike">
                <a:solidFill>
                  <a:srgbClr val="000000"/>
                </a:solidFill>
                <a:latin typeface="Spartan"/>
              </a:rPr>
              <a:t>12</a:t>
            </a:fld>
            <a:endParaRPr b="0" lang="de-DE" sz="800" spc="-1" strike="noStrike">
              <a:latin typeface="Times New Roman"/>
            </a:endParaRPr>
          </a:p>
        </p:txBody>
      </p:sp>
      <p:sp>
        <p:nvSpPr>
          <p:cNvPr id="906" name="Textplatzhalter 3"/>
          <p:cNvSpPr txBox="1"/>
          <p:nvPr/>
        </p:nvSpPr>
        <p:spPr>
          <a:xfrm>
            <a:off x="540000" y="1143000"/>
            <a:ext cx="11112840" cy="4747320"/>
          </a:xfrm>
          <a:prstGeom prst="rect">
            <a:avLst/>
          </a:prstGeom>
          <a:solidFill>
            <a:srgbClr val="ffffff"/>
          </a:solidFill>
          <a:ln w="0">
            <a:noFill/>
          </a:ln>
        </p:spPr>
        <p:txBody>
          <a:bodyPr lIns="180000" rIns="0" tIns="108000" bIns="0">
            <a:noAutofit/>
          </a:bodyPr>
          <a:p>
            <a:pPr>
              <a:lnSpc>
                <a:spcPct val="100000"/>
              </a:lnSpc>
              <a:spcAft>
                <a:spcPts val="601"/>
              </a:spcAft>
              <a:tabLst>
                <a:tab algn="l" pos="0"/>
              </a:tabLst>
            </a:pPr>
            <a:r>
              <a:rPr b="1" lang="en-US" sz="1600" spc="-1" strike="noStrike">
                <a:solidFill>
                  <a:srgbClr val="000000"/>
                </a:solidFill>
                <a:latin typeface="Source Code Pro"/>
              </a:rPr>
              <a:t>apiVersion</a:t>
            </a:r>
            <a:r>
              <a:rPr b="0" lang="en-US" sz="1600" spc="-1" strike="noStrike">
                <a:solidFill>
                  <a:srgbClr val="000000"/>
                </a:solidFill>
                <a:latin typeface="Source Code Pro"/>
              </a:rPr>
              <a:t>: v1</a:t>
            </a:r>
            <a:endParaRPr b="0" lang="de-DE" sz="1600" spc="-1" strike="noStrike">
              <a:solidFill>
                <a:srgbClr val="000000"/>
              </a:solidFill>
              <a:latin typeface="Spartan"/>
            </a:endParaRPr>
          </a:p>
          <a:p>
            <a:pPr>
              <a:lnSpc>
                <a:spcPct val="100000"/>
              </a:lnSpc>
              <a:spcAft>
                <a:spcPts val="601"/>
              </a:spcAft>
              <a:tabLst>
                <a:tab algn="l" pos="0"/>
              </a:tabLst>
            </a:pPr>
            <a:r>
              <a:rPr b="1" lang="en-US" sz="1600" spc="-1" strike="noStrike">
                <a:solidFill>
                  <a:srgbClr val="000000"/>
                </a:solidFill>
                <a:latin typeface="Source Code Pro"/>
              </a:rPr>
              <a:t>kind</a:t>
            </a:r>
            <a:r>
              <a:rPr b="0" lang="en-US" sz="1600" spc="-1" strike="noStrike">
                <a:solidFill>
                  <a:srgbClr val="000000"/>
                </a:solidFill>
                <a:latin typeface="Source Code Pro"/>
              </a:rPr>
              <a:t>: ConfigMap</a:t>
            </a:r>
            <a:endParaRPr b="0" lang="de-DE" sz="1600" spc="-1" strike="noStrike">
              <a:solidFill>
                <a:srgbClr val="000000"/>
              </a:solidFill>
              <a:latin typeface="Spartan"/>
            </a:endParaRPr>
          </a:p>
          <a:p>
            <a:pPr>
              <a:lnSpc>
                <a:spcPct val="100000"/>
              </a:lnSpc>
              <a:spcAft>
                <a:spcPts val="601"/>
              </a:spcAft>
              <a:tabLst>
                <a:tab algn="l" pos="0"/>
              </a:tabLst>
            </a:pPr>
            <a:r>
              <a:rPr b="1" lang="en-US" sz="1600" spc="-1" strike="noStrike">
                <a:solidFill>
                  <a:srgbClr val="000000"/>
                </a:solidFill>
                <a:latin typeface="Source Code Pro"/>
              </a:rPr>
              <a:t>metadata</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spcAft>
                <a:spcPts val="601"/>
              </a:spcAft>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game-demo</a:t>
            </a:r>
            <a:endParaRPr b="0" lang="de-DE" sz="1600" spc="-1" strike="noStrike">
              <a:solidFill>
                <a:srgbClr val="000000"/>
              </a:solidFill>
              <a:latin typeface="Spartan"/>
            </a:endParaRPr>
          </a:p>
          <a:p>
            <a:pPr>
              <a:lnSpc>
                <a:spcPct val="100000"/>
              </a:lnSpc>
              <a:spcAft>
                <a:spcPts val="601"/>
              </a:spcAft>
              <a:tabLst>
                <a:tab algn="l" pos="0"/>
              </a:tabLst>
            </a:pPr>
            <a:r>
              <a:rPr b="1" lang="en-US" sz="1600" spc="-1" strike="noStrike">
                <a:solidFill>
                  <a:srgbClr val="000000"/>
                </a:solidFill>
                <a:latin typeface="Source Code Pro"/>
              </a:rPr>
              <a:t>data</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spcAft>
                <a:spcPts val="601"/>
              </a:spcAft>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property-like keys; each key maps to a simple value</a:t>
            </a:r>
            <a:endParaRPr b="0" lang="de-DE" sz="1600" spc="-1" strike="noStrike">
              <a:solidFill>
                <a:srgbClr val="000000"/>
              </a:solidFill>
              <a:latin typeface="Spartan"/>
            </a:endParaRPr>
          </a:p>
          <a:p>
            <a:pPr>
              <a:lnSpc>
                <a:spcPct val="100000"/>
              </a:lnSpc>
              <a:spcAft>
                <a:spcPts val="601"/>
              </a:spcAft>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player_initial_lives: "3"</a:t>
            </a:r>
            <a:endParaRPr b="0" lang="de-DE" sz="1600" spc="-1" strike="noStrike">
              <a:solidFill>
                <a:srgbClr val="000000"/>
              </a:solidFill>
              <a:latin typeface="Spartan"/>
            </a:endParaRPr>
          </a:p>
          <a:p>
            <a:pPr>
              <a:lnSpc>
                <a:spcPct val="100000"/>
              </a:lnSpc>
              <a:spcAft>
                <a:spcPts val="601"/>
              </a:spcAft>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ui_properties_file_name: "user-interface.properties"</a:t>
            </a:r>
            <a:endParaRPr b="0" lang="de-DE" sz="16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en-US" sz="2400" spc="-21" strike="noStrike">
                <a:solidFill>
                  <a:srgbClr val="000000"/>
                </a:solidFill>
                <a:latin typeface="Spartan"/>
              </a:rPr>
              <a:t>Konfiguration: Config Maps (2)</a:t>
            </a:r>
            <a:endParaRPr b="0" lang="de-DE" sz="2400" spc="-1" strike="noStrike">
              <a:solidFill>
                <a:srgbClr val="000000"/>
              </a:solidFill>
              <a:latin typeface="Spartan"/>
            </a:endParaRPr>
          </a:p>
        </p:txBody>
      </p:sp>
      <p:sp>
        <p:nvSpPr>
          <p:cNvPr id="908"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E51243F3-A118-4D45-BAF6-D0BC1E54901D}" type="slidenum">
              <a:rPr b="0" lang="de-DE" sz="800" spc="-1" strike="noStrike">
                <a:solidFill>
                  <a:srgbClr val="000000"/>
                </a:solidFill>
                <a:latin typeface="Spartan"/>
              </a:rPr>
              <a:t>12</a:t>
            </a:fld>
            <a:endParaRPr b="0" lang="de-DE" sz="800" spc="-1" strike="noStrike">
              <a:latin typeface="Times New Roman"/>
            </a:endParaRPr>
          </a:p>
        </p:txBody>
      </p:sp>
      <p:sp>
        <p:nvSpPr>
          <p:cNvPr id="909" name="Textplatzhalter 3"/>
          <p:cNvSpPr txBox="1"/>
          <p:nvPr/>
        </p:nvSpPr>
        <p:spPr>
          <a:xfrm>
            <a:off x="540000" y="1143000"/>
            <a:ext cx="11112840" cy="5486040"/>
          </a:xfrm>
          <a:prstGeom prst="rect">
            <a:avLst/>
          </a:prstGeom>
          <a:solidFill>
            <a:srgbClr val="ffffff"/>
          </a:solidFill>
          <a:ln w="0">
            <a:noFill/>
          </a:ln>
        </p:spPr>
        <p:txBody>
          <a:bodyPr lIns="180000" rIns="0" tIns="108000" bIns="0">
            <a:noAutofit/>
          </a:bodyPr>
          <a:p>
            <a:pPr>
              <a:lnSpc>
                <a:spcPct val="100000"/>
              </a:lnSpc>
              <a:tabLst>
                <a:tab algn="l" pos="0"/>
              </a:tabLst>
            </a:pPr>
            <a:r>
              <a:rPr b="1" lang="en-US" sz="1600" spc="-1" strike="noStrike">
                <a:solidFill>
                  <a:srgbClr val="000000"/>
                </a:solidFill>
                <a:latin typeface="Source Code Pro"/>
              </a:rPr>
              <a:t>apiVersion</a:t>
            </a:r>
            <a:r>
              <a:rPr b="0" lang="en-US" sz="1600" spc="-1" strike="noStrike">
                <a:solidFill>
                  <a:srgbClr val="000000"/>
                </a:solidFill>
                <a:latin typeface="Source Code Pro"/>
              </a:rPr>
              <a:t>: v1</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kind</a:t>
            </a:r>
            <a:r>
              <a:rPr b="0" lang="en-US" sz="1600" spc="-1" strike="noStrike">
                <a:solidFill>
                  <a:srgbClr val="000000"/>
                </a:solidFill>
                <a:latin typeface="Source Code Pro"/>
              </a:rPr>
              <a:t>: Pod</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metadata</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configmap-demo-pod</a:t>
            </a:r>
            <a:endParaRPr b="0" lang="de-DE" sz="1600" spc="-1" strike="noStrike">
              <a:solidFill>
                <a:srgbClr val="000000"/>
              </a:solidFill>
              <a:latin typeface="Spartan"/>
            </a:endParaRPr>
          </a:p>
          <a:p>
            <a:pPr>
              <a:lnSpc>
                <a:spcPct val="100000"/>
              </a:lnSpc>
              <a:tabLst>
                <a:tab algn="l" pos="0"/>
              </a:tabLst>
            </a:pPr>
            <a:r>
              <a:rPr b="1" lang="en-US" sz="1600" spc="-1" strike="noStrike">
                <a:solidFill>
                  <a:srgbClr val="000000"/>
                </a:solidFill>
                <a:latin typeface="Source Code Pro"/>
              </a:rPr>
              <a:t>spec</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containers</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demo</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image</a:t>
            </a:r>
            <a:r>
              <a:rPr b="0" lang="en-US" sz="1600" spc="-1" strike="noStrike">
                <a:solidFill>
                  <a:srgbClr val="000000"/>
                </a:solidFill>
                <a:latin typeface="Source Code Pro"/>
              </a:rPr>
              <a:t>: alpine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command</a:t>
            </a:r>
            <a:r>
              <a:rPr b="0" lang="en-US" sz="1600" spc="-1" strike="noStrike">
                <a:solidFill>
                  <a:srgbClr val="000000"/>
                </a:solidFill>
                <a:latin typeface="Source Code Pro"/>
              </a:rPr>
              <a:t>: ["sleep", "3600"]</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env</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Define the environment variable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PLAYER_INITIAL_LIVES # Notice that the case is different here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from the key name in the ConfigMap.</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valueFrom</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configMapKeyRef</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game-demo           # The ConfigMap this value comes from.</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key</a:t>
            </a:r>
            <a:r>
              <a:rPr b="0" lang="en-US" sz="1600" spc="-1" strike="noStrike">
                <a:solidFill>
                  <a:srgbClr val="000000"/>
                </a:solidFill>
                <a:latin typeface="Source Code Pro"/>
              </a:rPr>
              <a:t>: player_initial_lives # The key to fetch.</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UI_PROPERTIES_FILE_NAME</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valueFrom</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configMapKeyRef</a:t>
            </a:r>
            <a:r>
              <a:rPr b="0" lang="en-US" sz="1600" spc="-1" strike="noStrike">
                <a:solidFill>
                  <a:srgbClr val="000000"/>
                </a:solidFill>
                <a:latin typeface="Source Code Pro"/>
              </a:rPr>
              <a:t>:</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name</a:t>
            </a:r>
            <a:r>
              <a:rPr b="0" lang="en-US" sz="1600" spc="-1" strike="noStrike">
                <a:solidFill>
                  <a:srgbClr val="000000"/>
                </a:solidFill>
                <a:latin typeface="Source Code Pro"/>
              </a:rPr>
              <a:t>: game-demo</a:t>
            </a:r>
            <a:endParaRPr b="0" lang="de-DE" sz="1600" spc="-1" strike="noStrike">
              <a:solidFill>
                <a:srgbClr val="000000"/>
              </a:solidFill>
              <a:latin typeface="Spartan"/>
            </a:endParaRPr>
          </a:p>
          <a:p>
            <a:pPr>
              <a:lnSpc>
                <a:spcPct val="100000"/>
              </a:lnSpc>
              <a:tabLst>
                <a:tab algn="l" pos="0"/>
              </a:tabLst>
            </a:pPr>
            <a:r>
              <a:rPr b="0" lang="en-US" sz="1600" spc="-1" strike="noStrike">
                <a:solidFill>
                  <a:srgbClr val="000000"/>
                </a:solidFill>
                <a:latin typeface="Source Code Pro"/>
              </a:rPr>
              <a:t>              </a:t>
            </a:r>
            <a:r>
              <a:rPr b="1" lang="en-US" sz="1600" spc="-1" strike="noStrike">
                <a:solidFill>
                  <a:srgbClr val="000000"/>
                </a:solidFill>
                <a:latin typeface="Source Code Pro"/>
              </a:rPr>
              <a:t>key</a:t>
            </a:r>
            <a:r>
              <a:rPr b="0" lang="en-US" sz="1600" spc="-1" strike="noStrike">
                <a:solidFill>
                  <a:srgbClr val="000000"/>
                </a:solidFill>
                <a:latin typeface="Source Code Pro"/>
              </a:rPr>
              <a:t>: ui_properties_file_name</a:t>
            </a:r>
            <a:endParaRPr b="0" lang="de-DE" sz="1600" spc="-1" strike="noStrike">
              <a:solidFill>
                <a:srgbClr val="000000"/>
              </a:solidFill>
              <a:latin typeface="Spartan"/>
            </a:endParaRPr>
          </a:p>
          <a:p>
            <a:pPr>
              <a:lnSpc>
                <a:spcPct val="100000"/>
              </a:lnSpc>
              <a:tabLst>
                <a:tab algn="l" pos="0"/>
              </a:tabLst>
            </a:pPr>
            <a:endParaRPr b="0" lang="de-DE" sz="1600" spc="-1" strike="noStrike">
              <a:solidFill>
                <a:srgbClr val="000000"/>
              </a:solidFill>
              <a:latin typeface="Spartan"/>
            </a:endParaRPr>
          </a:p>
          <a:p>
            <a:pPr>
              <a:lnSpc>
                <a:spcPct val="100000"/>
              </a:lnSpc>
              <a:tabLst>
                <a:tab algn="l" pos="0"/>
              </a:tabLst>
            </a:pPr>
            <a:endParaRPr b="0" lang="de-DE" sz="1600" spc="-1" strike="noStrike">
              <a:solidFill>
                <a:srgbClr val="000000"/>
              </a:solidFill>
              <a:latin typeface="Spart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Google Shape;1869;p115"/>
          <p:cNvSpPr txBox="1"/>
          <p:nvPr/>
        </p:nvSpPr>
        <p:spPr>
          <a:xfrm>
            <a:off x="540000" y="507960"/>
            <a:ext cx="10259640" cy="809640"/>
          </a:xfrm>
          <a:prstGeom prst="rect">
            <a:avLst/>
          </a:prstGeom>
          <a:noFill/>
          <a:ln w="0">
            <a:noFill/>
          </a:ln>
        </p:spPr>
        <p:txBody>
          <a:bodyPr lIns="0" rIns="0" tIns="0" bIns="0">
            <a:noAutofit/>
          </a:bodyPr>
          <a:p>
            <a:pPr>
              <a:lnSpc>
                <a:spcPct val="110000"/>
              </a:lnSpc>
              <a:tabLst>
                <a:tab algn="l" pos="0"/>
              </a:tabLst>
            </a:pPr>
            <a:r>
              <a:rPr b="1" lang="de-DE" sz="2400" spc="-21" strike="noStrike">
                <a:solidFill>
                  <a:srgbClr val="000000"/>
                </a:solidFill>
                <a:latin typeface="Spartan"/>
              </a:rPr>
              <a:t>Big Picture: Hello-Service</a:t>
            </a:r>
            <a:endParaRPr b="0" lang="de-DE" sz="2400" spc="-1" strike="noStrike">
              <a:solidFill>
                <a:srgbClr val="000000"/>
              </a:solidFill>
              <a:latin typeface="Spartan"/>
            </a:endParaRPr>
          </a:p>
        </p:txBody>
      </p:sp>
      <p:sp>
        <p:nvSpPr>
          <p:cNvPr id="911" name="Google Shape;1870;p115"/>
          <p:cNvSpPr txBox="1"/>
          <p:nvPr/>
        </p:nvSpPr>
        <p:spPr>
          <a:xfrm>
            <a:off x="10571400" y="6307920"/>
            <a:ext cx="1080360" cy="143640"/>
          </a:xfrm>
          <a:prstGeom prst="rect">
            <a:avLst/>
          </a:prstGeom>
          <a:noFill/>
          <a:ln w="0">
            <a:noFill/>
          </a:ln>
        </p:spPr>
        <p:txBody>
          <a:bodyPr lIns="0" rIns="0" tIns="0" bIns="0" anchor="ctr">
            <a:noAutofit/>
          </a:bodyPr>
          <a:p>
            <a:pPr algn="r">
              <a:lnSpc>
                <a:spcPct val="100000"/>
              </a:lnSpc>
              <a:tabLst>
                <a:tab algn="l" pos="0"/>
              </a:tabLst>
            </a:pPr>
            <a:r>
              <a:rPr b="0" lang="de-DE" sz="800" spc="-1" strike="noStrike">
                <a:solidFill>
                  <a:srgbClr val="000000"/>
                </a:solidFill>
                <a:latin typeface="Spartan"/>
                <a:ea typeface="Spartan"/>
              </a:rPr>
              <a:t> </a:t>
            </a:r>
            <a:r>
              <a:rPr b="0" lang="de-DE" sz="800" spc="-1" strike="noStrike">
                <a:solidFill>
                  <a:srgbClr val="000000"/>
                </a:solidFill>
                <a:latin typeface="Spartan"/>
                <a:ea typeface="Spartan"/>
              </a:rPr>
              <a:t>QAware | </a:t>
            </a:r>
            <a:fld id="{61923604-F612-4CFA-BAB2-E5ECBC84D53D}" type="slidenum">
              <a:rPr b="0" lang="de-DE" sz="800" spc="-1" strike="noStrike">
                <a:solidFill>
                  <a:srgbClr val="000000"/>
                </a:solidFill>
                <a:latin typeface="Spartan"/>
                <a:ea typeface="Spartan"/>
              </a:rPr>
              <a:t>12</a:t>
            </a:fld>
            <a:endParaRPr b="0" lang="de-DE" sz="800" spc="-1" strike="noStrike">
              <a:latin typeface="Times New Roman"/>
            </a:endParaRPr>
          </a:p>
        </p:txBody>
      </p:sp>
      <p:sp>
        <p:nvSpPr>
          <p:cNvPr id="912" name="Google Shape;1871;p115"/>
          <p:cNvSpPr/>
          <p:nvPr/>
        </p:nvSpPr>
        <p:spPr>
          <a:xfrm>
            <a:off x="824760" y="1820520"/>
            <a:ext cx="247500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913" name="Google Shape;1872;p115"/>
          <p:cNvSpPr/>
          <p:nvPr/>
        </p:nvSpPr>
        <p:spPr>
          <a:xfrm>
            <a:off x="4316040" y="1815120"/>
            <a:ext cx="259632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Service</a:t>
            </a:r>
            <a:endParaRPr b="0" lang="de-DE" sz="1800" spc="-1" strike="noStrike">
              <a:latin typeface="Arial"/>
            </a:endParaRPr>
          </a:p>
        </p:txBody>
      </p:sp>
      <p:sp>
        <p:nvSpPr>
          <p:cNvPr id="914" name="Google Shape;1873;p115"/>
          <p:cNvSpPr/>
          <p:nvPr/>
        </p:nvSpPr>
        <p:spPr>
          <a:xfrm>
            <a:off x="824760" y="4159800"/>
            <a:ext cx="10679400" cy="229176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Pod</a:t>
            </a:r>
            <a:endParaRPr b="0" lang="de-DE" sz="1800" spc="-1" strike="noStrike">
              <a:latin typeface="Arial"/>
            </a:endParaRPr>
          </a:p>
        </p:txBody>
      </p:sp>
      <p:sp>
        <p:nvSpPr>
          <p:cNvPr id="915" name="Google Shape;1874;p115"/>
          <p:cNvSpPr/>
          <p:nvPr/>
        </p:nvSpPr>
        <p:spPr>
          <a:xfrm>
            <a:off x="1033560" y="4869000"/>
            <a:ext cx="10259640" cy="144864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Container</a:t>
            </a:r>
            <a:endParaRPr b="0" lang="de-DE" sz="1800" spc="-1" strike="noStrike">
              <a:latin typeface="Arial"/>
            </a:endParaRPr>
          </a:p>
        </p:txBody>
      </p:sp>
      <p:sp>
        <p:nvSpPr>
          <p:cNvPr id="916" name="Google Shape;1875;p115"/>
          <p:cNvSpPr/>
          <p:nvPr/>
        </p:nvSpPr>
        <p:spPr>
          <a:xfrm>
            <a:off x="4954320" y="403848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IP</a:t>
            </a:r>
            <a:endParaRPr b="0" lang="de-DE" sz="1800" spc="-1" strike="noStrike">
              <a:latin typeface="Arial"/>
            </a:endParaRPr>
          </a:p>
        </p:txBody>
      </p:sp>
      <p:grpSp>
        <p:nvGrpSpPr>
          <p:cNvPr id="917" name="Google Shape;1876;p115"/>
          <p:cNvGrpSpPr/>
          <p:nvPr/>
        </p:nvGrpSpPr>
        <p:grpSpPr>
          <a:xfrm>
            <a:off x="5559840" y="3615120"/>
            <a:ext cx="136800" cy="423000"/>
            <a:chOff x="5559840" y="3615120"/>
            <a:chExt cx="136800" cy="423000"/>
          </a:xfrm>
        </p:grpSpPr>
        <p:sp>
          <p:nvSpPr>
            <p:cNvPr id="918" name="Google Shape;1877;p115"/>
            <p:cNvSpPr/>
            <p:nvPr/>
          </p:nvSpPr>
          <p:spPr>
            <a:xfrm>
              <a:off x="5559840" y="3615120"/>
              <a:ext cx="136800" cy="142920"/>
            </a:xfrm>
            <a:prstGeom prst="ellipse">
              <a:avLst/>
            </a:prstGeom>
            <a:solidFill>
              <a:srgbClr val="ffffff"/>
            </a:solidFill>
            <a:ln w="9525">
              <a:solidFill>
                <a:srgbClr val="bababa"/>
              </a:solidFill>
              <a:round/>
            </a:ln>
          </p:spPr>
          <p:style>
            <a:lnRef idx="0"/>
            <a:fillRef idx="0"/>
            <a:effectRef idx="0"/>
            <a:fontRef idx="minor"/>
          </p:style>
        </p:sp>
        <p:sp>
          <p:nvSpPr>
            <p:cNvPr id="919" name="Google Shape;1878;p115"/>
            <p:cNvSpPr/>
            <p:nvPr/>
          </p:nvSpPr>
          <p:spPr>
            <a:xfrm>
              <a:off x="5628240" y="3758400"/>
              <a:ext cx="360" cy="2797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grpSp>
        <p:nvGrpSpPr>
          <p:cNvPr id="920" name="Google Shape;1879;p115"/>
          <p:cNvGrpSpPr/>
          <p:nvPr/>
        </p:nvGrpSpPr>
        <p:grpSpPr>
          <a:xfrm>
            <a:off x="5545800" y="1344960"/>
            <a:ext cx="136800" cy="479520"/>
            <a:chOff x="5545800" y="1344960"/>
            <a:chExt cx="136800" cy="479520"/>
          </a:xfrm>
        </p:grpSpPr>
        <p:sp>
          <p:nvSpPr>
            <p:cNvPr id="921" name="Google Shape;1880;p115"/>
            <p:cNvSpPr/>
            <p:nvPr/>
          </p:nvSpPr>
          <p:spPr>
            <a:xfrm>
              <a:off x="5545800" y="1344960"/>
              <a:ext cx="136800" cy="159480"/>
            </a:xfrm>
            <a:prstGeom prst="ellipse">
              <a:avLst/>
            </a:prstGeom>
            <a:solidFill>
              <a:srgbClr val="ffffff"/>
            </a:solidFill>
            <a:ln w="9525">
              <a:solidFill>
                <a:srgbClr val="bababa"/>
              </a:solidFill>
              <a:round/>
            </a:ln>
          </p:spPr>
          <p:style>
            <a:lnRef idx="0"/>
            <a:fillRef idx="0"/>
            <a:effectRef idx="0"/>
            <a:fontRef idx="minor"/>
          </p:style>
        </p:sp>
        <p:sp>
          <p:nvSpPr>
            <p:cNvPr id="922" name="Google Shape;1881;p115"/>
            <p:cNvSpPr/>
            <p:nvPr/>
          </p:nvSpPr>
          <p:spPr>
            <a:xfrm rot="10800000">
              <a:off x="5614200" y="1497960"/>
              <a:ext cx="360" cy="326520"/>
            </a:xfrm>
            <a:custGeom>
              <a:avLst/>
              <a:gdLst/>
              <a:ahLst/>
              <a:rect l="l" t="t" r="r" b="b"/>
              <a:pathLst>
                <a:path w="21600" h="21600">
                  <a:moveTo>
                    <a:pt x="0" y="0"/>
                  </a:moveTo>
                  <a:lnTo>
                    <a:pt x="21600" y="21600"/>
                  </a:lnTo>
                </a:path>
              </a:pathLst>
            </a:custGeom>
            <a:noFill/>
            <a:ln w="9525">
              <a:solidFill>
                <a:srgbClr val="bababa"/>
              </a:solidFill>
              <a:round/>
            </a:ln>
          </p:spPr>
          <p:style>
            <a:lnRef idx="0"/>
            <a:fillRef idx="0"/>
            <a:effectRef idx="0"/>
            <a:fontRef idx="minor"/>
          </p:style>
        </p:sp>
      </p:grpSp>
      <p:sp>
        <p:nvSpPr>
          <p:cNvPr id="923" name="Google Shape;1882;p115"/>
          <p:cNvSpPr/>
          <p:nvPr/>
        </p:nvSpPr>
        <p:spPr>
          <a:xfrm>
            <a:off x="4993200" y="1024560"/>
            <a:ext cx="1269720" cy="220320"/>
          </a:xfrm>
          <a:prstGeom prst="rect">
            <a:avLst/>
          </a:prstGeom>
          <a:noFill/>
          <a:ln w="0">
            <a:noFill/>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DNS-Name</a:t>
            </a:r>
            <a:endParaRPr b="0" lang="de-DE" sz="1800" spc="-1" strike="noStrike">
              <a:latin typeface="Arial"/>
            </a:endParaRPr>
          </a:p>
        </p:txBody>
      </p:sp>
      <p:sp>
        <p:nvSpPr>
          <p:cNvPr id="924" name="Google Shape;1883;p115"/>
          <p:cNvSpPr/>
          <p:nvPr/>
        </p:nvSpPr>
        <p:spPr>
          <a:xfrm>
            <a:off x="5614560" y="2294640"/>
            <a:ext cx="13320" cy="1320120"/>
          </a:xfrm>
          <a:custGeom>
            <a:avLst/>
            <a:gdLst/>
            <a:ahLst/>
            <a:rect l="l" t="t" r="r" b="b"/>
            <a:pathLst>
              <a:path w="21600" h="21600">
                <a:moveTo>
                  <a:pt x="0" y="0"/>
                </a:moveTo>
                <a:lnTo>
                  <a:pt x="21600" y="21600"/>
                </a:lnTo>
              </a:path>
            </a:pathLst>
          </a:custGeom>
          <a:noFill/>
          <a:ln w="9525">
            <a:solidFill>
              <a:srgbClr val="bababa"/>
            </a:solidFill>
            <a:round/>
            <a:tailEnd len="med" type="triangle" w="med"/>
          </a:ln>
        </p:spPr>
        <p:style>
          <a:lnRef idx="0"/>
          <a:fillRef idx="0"/>
          <a:effectRef idx="0"/>
          <a:fontRef idx="minor"/>
        </p:style>
      </p:sp>
      <p:sp>
        <p:nvSpPr>
          <p:cNvPr id="925" name="Google Shape;1884;p115"/>
          <p:cNvSpPr/>
          <p:nvPr/>
        </p:nvSpPr>
        <p:spPr>
          <a:xfrm>
            <a:off x="556416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sp>
        <p:nvSpPr>
          <p:cNvPr id="926" name="Google Shape;1885;p115"/>
          <p:cNvSpPr/>
          <p:nvPr/>
        </p:nvSpPr>
        <p:spPr>
          <a:xfrm>
            <a:off x="1262160" y="5434920"/>
            <a:ext cx="9727560" cy="708120"/>
          </a:xfrm>
          <a:prstGeom prst="rect">
            <a:avLst/>
          </a:prstGeom>
          <a:solidFill>
            <a:srgbClr val="ffffff"/>
          </a:solidFill>
          <a:ln w="9525">
            <a:solidFill>
              <a:srgbClr val="bababa"/>
            </a:solidFill>
            <a:round/>
          </a:ln>
        </p:spPr>
        <p:style>
          <a:lnRef idx="0"/>
          <a:fillRef idx="0"/>
          <a:effectRef idx="0"/>
          <a:fontRef idx="minor"/>
        </p:style>
        <p:txBody>
          <a:bodyPr tIns="91440" bIns="91440">
            <a:noAutofit/>
          </a:bodyPr>
          <a:p>
            <a:pPr>
              <a:lnSpc>
                <a:spcPct val="100000"/>
              </a:lnSpc>
              <a:tabLst>
                <a:tab algn="l" pos="0"/>
              </a:tabLst>
            </a:pPr>
            <a:r>
              <a:rPr b="0" lang="de-DE" sz="1800" spc="-1" strike="noStrike">
                <a:solidFill>
                  <a:srgbClr val="000000"/>
                </a:solidFill>
                <a:latin typeface="Open Sans"/>
                <a:ea typeface="Open Sans"/>
              </a:rPr>
              <a:t>App</a:t>
            </a:r>
            <a:endParaRPr b="0" lang="de-DE" sz="1800" spc="-1" strike="noStrike">
              <a:latin typeface="Arial"/>
            </a:endParaRPr>
          </a:p>
        </p:txBody>
      </p:sp>
      <p:sp>
        <p:nvSpPr>
          <p:cNvPr id="927" name="Google Shape;1886;p115"/>
          <p:cNvSpPr/>
          <p:nvPr/>
        </p:nvSpPr>
        <p:spPr>
          <a:xfrm>
            <a:off x="7929000" y="1815120"/>
            <a:ext cx="1717560" cy="4795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Config Map</a:t>
            </a:r>
            <a:endParaRPr b="0" lang="de-DE" sz="1800" spc="-1" strike="noStrike">
              <a:latin typeface="Arial"/>
            </a:endParaRPr>
          </a:p>
        </p:txBody>
      </p:sp>
      <p:sp>
        <p:nvSpPr>
          <p:cNvPr id="928" name="Google Shape;1887;p115"/>
          <p:cNvSpPr/>
          <p:nvPr/>
        </p:nvSpPr>
        <p:spPr>
          <a:xfrm>
            <a:off x="8152920" y="4739040"/>
            <a:ext cx="126972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Environment</a:t>
            </a:r>
            <a:endParaRPr b="0" lang="de-DE" sz="1800" spc="-1" strike="noStrike">
              <a:latin typeface="Arial"/>
            </a:endParaRPr>
          </a:p>
        </p:txBody>
      </p:sp>
      <p:sp>
        <p:nvSpPr>
          <p:cNvPr id="929" name="Google Shape;1888;p115"/>
          <p:cNvSpPr/>
          <p:nvPr/>
        </p:nvSpPr>
        <p:spPr>
          <a:xfrm>
            <a:off x="8787960" y="2294640"/>
            <a:ext cx="360" cy="24440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930" name="Google Shape;1889;p115"/>
          <p:cNvSpPr/>
          <p:nvPr/>
        </p:nvSpPr>
        <p:spPr>
          <a:xfrm>
            <a:off x="4948560" y="4739040"/>
            <a:ext cx="1347840" cy="220320"/>
          </a:xfrm>
          <a:prstGeom prst="rect">
            <a:avLst/>
          </a:prstGeom>
          <a:solidFill>
            <a:srgbClr val="ffffff"/>
          </a:solidFill>
          <a:ln w="9525">
            <a:solidFill>
              <a:srgbClr val="bababa"/>
            </a:solidFill>
            <a:round/>
          </a:ln>
        </p:spPr>
        <p:style>
          <a:lnRef idx="0"/>
          <a:fillRef idx="0"/>
          <a:effectRef idx="0"/>
          <a:fontRef idx="minor"/>
        </p:style>
        <p:txBody>
          <a:bodyPr tIns="91440" bIns="91440" anchor="ctr">
            <a:noAutofit/>
          </a:bodyPr>
          <a:p>
            <a:pPr algn="ctr">
              <a:lnSpc>
                <a:spcPct val="100000"/>
              </a:lnSpc>
              <a:tabLst>
                <a:tab algn="l" pos="0"/>
              </a:tabLst>
            </a:pPr>
            <a:r>
              <a:rPr b="0" lang="de-DE" sz="1800" spc="-1" strike="noStrike">
                <a:solidFill>
                  <a:srgbClr val="000000"/>
                </a:solidFill>
                <a:latin typeface="Open Sans"/>
                <a:ea typeface="Open Sans"/>
              </a:rPr>
              <a:t>Port</a:t>
            </a:r>
            <a:endParaRPr b="0" lang="de-DE" sz="1800" spc="-1" strike="noStrike">
              <a:latin typeface="Arial"/>
            </a:endParaRPr>
          </a:p>
        </p:txBody>
      </p:sp>
      <p:sp>
        <p:nvSpPr>
          <p:cNvPr id="931" name="Google Shape;1890;p115"/>
          <p:cNvSpPr/>
          <p:nvPr/>
        </p:nvSpPr>
        <p:spPr>
          <a:xfrm rot="10800000">
            <a:off x="8788320" y="4960080"/>
            <a:ext cx="720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932" name="Google Shape;1891;p115"/>
          <p:cNvSpPr/>
          <p:nvPr/>
        </p:nvSpPr>
        <p:spPr>
          <a:xfrm flipH="1" rot="10800000">
            <a:off x="5614560" y="4960080"/>
            <a:ext cx="7560" cy="47484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933" name="Google Shape;1892;p115"/>
          <p:cNvSpPr/>
          <p:nvPr/>
        </p:nvSpPr>
        <p:spPr>
          <a:xfrm flipH="1" rot="10800000">
            <a:off x="5623200" y="4259520"/>
            <a:ext cx="5040" cy="479520"/>
          </a:xfrm>
          <a:custGeom>
            <a:avLst/>
            <a:gdLst/>
            <a:ahLst/>
            <a:rect l="l" t="t" r="r" b="b"/>
            <a:pathLst>
              <a:path w="21600" h="21600">
                <a:moveTo>
                  <a:pt x="0" y="0"/>
                </a:moveTo>
                <a:lnTo>
                  <a:pt x="21600" y="21600"/>
                </a:lnTo>
              </a:path>
            </a:pathLst>
          </a:custGeom>
          <a:noFill/>
          <a:ln w="9525">
            <a:solidFill>
              <a:srgbClr val="e3e3e3"/>
            </a:solidFill>
            <a:round/>
          </a:ln>
        </p:spPr>
        <p:style>
          <a:lnRef idx="0"/>
          <a:fillRef idx="0"/>
          <a:effectRef idx="0"/>
          <a:fontRef idx="minor"/>
        </p:style>
      </p:sp>
      <p:sp>
        <p:nvSpPr>
          <p:cNvPr id="934" name="Google Shape;1893;p115"/>
          <p:cNvSpPr/>
          <p:nvPr/>
        </p:nvSpPr>
        <p:spPr>
          <a:xfrm>
            <a:off x="1148400" y="2306160"/>
            <a:ext cx="360" cy="1846080"/>
          </a:xfrm>
          <a:custGeom>
            <a:avLst/>
            <a:gdLst/>
            <a:ahLst/>
            <a:rect l="l" t="t" r="r" b="b"/>
            <a:pathLst>
              <a:path w="21600" h="21600">
                <a:moveTo>
                  <a:pt x="0" y="0"/>
                </a:moveTo>
                <a:lnTo>
                  <a:pt x="21600" y="21600"/>
                </a:lnTo>
              </a:path>
            </a:pathLst>
          </a:custGeom>
          <a:noFill/>
          <a:ln w="9525">
            <a:solidFill>
              <a:srgbClr val="e3e3e3"/>
            </a:solidFill>
            <a:round/>
            <a:tailEnd len="med" type="triangle" w="med"/>
          </a:ln>
        </p:spPr>
        <p:style>
          <a:lnRef idx="0"/>
          <a:fillRef idx="0"/>
          <a:effectRef idx="0"/>
          <a:fontRef idx="minor"/>
        </p:style>
      </p:sp>
      <p:sp>
        <p:nvSpPr>
          <p:cNvPr id="935" name="Google Shape;1894;p115"/>
          <p:cNvSpPr/>
          <p:nvPr/>
        </p:nvSpPr>
        <p:spPr>
          <a:xfrm>
            <a:off x="1072080" y="2657520"/>
            <a:ext cx="1269720" cy="220320"/>
          </a:xfrm>
          <a:prstGeom prst="rect">
            <a:avLst/>
          </a:prstGeom>
          <a:noFill/>
          <a:ln w="0">
            <a:noFill/>
          </a:ln>
        </p:spPr>
        <p:style>
          <a:lnRef idx="0"/>
          <a:fillRef idx="0"/>
          <a:effectRef idx="0"/>
          <a:fontRef idx="minor"/>
        </p:style>
        <p:txBody>
          <a:bodyPr tIns="91440" bIns="91440" anchor="ctr">
            <a:noAutofit/>
          </a:bodyPr>
          <a:p>
            <a:pPr>
              <a:lnSpc>
                <a:spcPct val="100000"/>
              </a:lnSpc>
              <a:tabLst>
                <a:tab algn="l" pos="0"/>
              </a:tabLst>
            </a:pPr>
            <a:r>
              <a:rPr b="0" lang="de-DE" sz="1800" spc="-1" strike="noStrike">
                <a:solidFill>
                  <a:srgbClr val="000000"/>
                </a:solidFill>
                <a:latin typeface="Open Sans"/>
                <a:ea typeface="Open Sans"/>
              </a:rPr>
              <a:t>Selektor</a:t>
            </a:r>
            <a:endParaRPr b="0" lang="de-DE" sz="1800" spc="-1" strike="noStrike">
              <a:latin typeface="Arial"/>
            </a:endParaRPr>
          </a:p>
        </p:txBody>
      </p:sp>
      <p:sp>
        <p:nvSpPr>
          <p:cNvPr id="936" name="Google Shape;1895;p115"/>
          <p:cNvSpPr/>
          <p:nvPr/>
        </p:nvSpPr>
        <p:spPr>
          <a:xfrm>
            <a:off x="1033560" y="1323000"/>
            <a:ext cx="196632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a:t>
            </a:r>
            <a:endParaRPr b="0" lang="de-DE" sz="1000" spc="-1" strike="noStrike">
              <a:latin typeface="Arial"/>
            </a:endParaRPr>
          </a:p>
        </p:txBody>
      </p:sp>
      <p:sp>
        <p:nvSpPr>
          <p:cNvPr id="937" name="Google Shape;1896;p115"/>
          <p:cNvSpPr/>
          <p:nvPr/>
        </p:nvSpPr>
        <p:spPr>
          <a:xfrm>
            <a:off x="1300680" y="3680640"/>
            <a:ext cx="334440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helloservice-deployment-7ffc64d9d9-m225z</a:t>
            </a:r>
            <a:endParaRPr b="0" lang="de-DE" sz="1000" spc="-1" strike="noStrike">
              <a:latin typeface="Arial"/>
            </a:endParaRPr>
          </a:p>
        </p:txBody>
      </p:sp>
      <p:sp>
        <p:nvSpPr>
          <p:cNvPr id="938" name="Google Shape;1897;p115"/>
          <p:cNvSpPr/>
          <p:nvPr/>
        </p:nvSpPr>
        <p:spPr>
          <a:xfrm>
            <a:off x="1924920" y="2581200"/>
            <a:ext cx="1430280" cy="362520"/>
          </a:xfrm>
          <a:prstGeom prst="wedgeRoundRectCallout">
            <a:avLst>
              <a:gd name="adj1" fmla="val -54068"/>
              <a:gd name="adj2" fmla="val 8823"/>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app=helloservice</a:t>
            </a:r>
            <a:endParaRPr b="0" lang="de-DE" sz="1000" spc="-1" strike="noStrike">
              <a:latin typeface="Arial"/>
            </a:endParaRPr>
          </a:p>
        </p:txBody>
      </p:sp>
      <p:sp>
        <p:nvSpPr>
          <p:cNvPr id="939" name="Google Shape;1898;p115"/>
          <p:cNvSpPr/>
          <p:nvPr/>
        </p:nvSpPr>
        <p:spPr>
          <a:xfrm>
            <a:off x="6432120" y="2557800"/>
            <a:ext cx="1430280" cy="362520"/>
          </a:xfrm>
          <a:prstGeom prst="wedgeRoundRectCallout">
            <a:avLst>
              <a:gd name="adj1" fmla="val -54068"/>
              <a:gd name="adj2" fmla="val 8823"/>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app=helloservice</a:t>
            </a:r>
            <a:endParaRPr b="0" lang="de-DE" sz="1000" spc="-1" strike="noStrike">
              <a:latin typeface="Arial"/>
            </a:endParaRPr>
          </a:p>
        </p:txBody>
      </p:sp>
      <p:sp>
        <p:nvSpPr>
          <p:cNvPr id="940" name="Google Shape;1899;p115"/>
          <p:cNvSpPr/>
          <p:nvPr/>
        </p:nvSpPr>
        <p:spPr>
          <a:xfrm>
            <a:off x="1338120" y="4376520"/>
            <a:ext cx="1772280" cy="362520"/>
          </a:xfrm>
          <a:prstGeom prst="wedgeRoundRectCallout">
            <a:avLst>
              <a:gd name="adj1" fmla="val -20510"/>
              <a:gd name="adj2" fmla="val 8132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helloservice-container</a:t>
            </a:r>
            <a:endParaRPr b="0" lang="de-DE" sz="1000" spc="-1" strike="noStrike">
              <a:latin typeface="Arial"/>
            </a:endParaRPr>
          </a:p>
        </p:txBody>
      </p:sp>
      <p:sp>
        <p:nvSpPr>
          <p:cNvPr id="941" name="Google Shape;1900;p115"/>
          <p:cNvSpPr/>
          <p:nvPr/>
        </p:nvSpPr>
        <p:spPr>
          <a:xfrm>
            <a:off x="1886040" y="5549040"/>
            <a:ext cx="1772280" cy="362520"/>
          </a:xfrm>
          <a:prstGeom prst="wedgeRoundRectCallout">
            <a:avLst>
              <a:gd name="adj1" fmla="val -57737"/>
              <a:gd name="adj2" fmla="val -17618"/>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a:t>
            </a:r>
            <a:endParaRPr b="0" lang="de-DE" sz="1000" spc="-1" strike="noStrike">
              <a:latin typeface="Arial"/>
            </a:endParaRPr>
          </a:p>
        </p:txBody>
      </p:sp>
      <p:sp>
        <p:nvSpPr>
          <p:cNvPr id="942" name="Google Shape;1901;p115"/>
          <p:cNvSpPr/>
          <p:nvPr/>
        </p:nvSpPr>
        <p:spPr>
          <a:xfrm>
            <a:off x="5956920" y="3607920"/>
            <a:ext cx="955440" cy="268200"/>
          </a:xfrm>
          <a:prstGeom prst="wedgeRoundRectCallout">
            <a:avLst>
              <a:gd name="adj1" fmla="val -35518"/>
              <a:gd name="adj2" fmla="val 110401"/>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172.17.0.2</a:t>
            </a:r>
            <a:endParaRPr b="0" lang="de-DE" sz="1000" spc="-1" strike="noStrike">
              <a:latin typeface="Arial"/>
            </a:endParaRPr>
          </a:p>
        </p:txBody>
      </p:sp>
      <p:sp>
        <p:nvSpPr>
          <p:cNvPr id="943" name="Google Shape;1902;p115"/>
          <p:cNvSpPr/>
          <p:nvPr/>
        </p:nvSpPr>
        <p:spPr>
          <a:xfrm>
            <a:off x="6263280" y="4365000"/>
            <a:ext cx="649080" cy="268200"/>
          </a:xfrm>
          <a:prstGeom prst="wedgeRoundRectCallout">
            <a:avLst>
              <a:gd name="adj1" fmla="val -44293"/>
              <a:gd name="adj2" fmla="val 93092"/>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8000</a:t>
            </a:r>
            <a:endParaRPr b="0" lang="de-DE" sz="1000" spc="-1" strike="noStrike">
              <a:latin typeface="Arial"/>
            </a:endParaRPr>
          </a:p>
        </p:txBody>
      </p:sp>
      <p:sp>
        <p:nvSpPr>
          <p:cNvPr id="944" name="Google Shape;1903;p115"/>
          <p:cNvSpPr/>
          <p:nvPr/>
        </p:nvSpPr>
        <p:spPr>
          <a:xfrm>
            <a:off x="9218880" y="4365000"/>
            <a:ext cx="1580760" cy="268200"/>
          </a:xfrm>
          <a:prstGeom prst="wedgeRoundRectCallout">
            <a:avLst>
              <a:gd name="adj1" fmla="val -36126"/>
              <a:gd name="adj2" fmla="val 96304"/>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GREETING=Howdy</a:t>
            </a:r>
            <a:endParaRPr b="0" lang="de-DE" sz="1000" spc="-1" strike="noStrike">
              <a:latin typeface="Arial"/>
            </a:endParaRPr>
          </a:p>
        </p:txBody>
      </p:sp>
      <p:sp>
        <p:nvSpPr>
          <p:cNvPr id="945" name="Google Shape;1904;p115"/>
          <p:cNvSpPr/>
          <p:nvPr/>
        </p:nvSpPr>
        <p:spPr>
          <a:xfrm>
            <a:off x="9770760" y="1824480"/>
            <a:ext cx="1580760" cy="362520"/>
          </a:xfrm>
          <a:prstGeom prst="wedgeRoundRectCallout">
            <a:avLst>
              <a:gd name="adj1" fmla="val -57470"/>
              <a:gd name="adj2" fmla="val -7072"/>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helloservice-config</a:t>
            </a:r>
            <a:endParaRPr b="0" lang="de-DE" sz="1000" spc="-1" strike="noStrike">
              <a:latin typeface="Arial"/>
            </a:endParaRPr>
          </a:p>
        </p:txBody>
      </p:sp>
      <p:sp>
        <p:nvSpPr>
          <p:cNvPr id="946" name="Google Shape;1905;p115"/>
          <p:cNvSpPr/>
          <p:nvPr/>
        </p:nvSpPr>
        <p:spPr>
          <a:xfrm>
            <a:off x="6263280" y="1323000"/>
            <a:ext cx="1580760" cy="362520"/>
          </a:xfrm>
          <a:prstGeom prst="wedgeRoundRectCallout">
            <a:avLst>
              <a:gd name="adj1" fmla="val -28114"/>
              <a:gd name="adj2" fmla="val 83947"/>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helloservice-service</a:t>
            </a:r>
            <a:endParaRPr b="0" lang="de-DE" sz="1000" spc="-1" strike="noStrike">
              <a:latin typeface="Arial"/>
            </a:endParaRPr>
          </a:p>
        </p:txBody>
      </p:sp>
      <p:sp>
        <p:nvSpPr>
          <p:cNvPr id="947" name="Google Shape;1906;p115"/>
          <p:cNvSpPr/>
          <p:nvPr/>
        </p:nvSpPr>
        <p:spPr>
          <a:xfrm>
            <a:off x="5716440" y="539640"/>
            <a:ext cx="1629720" cy="362520"/>
          </a:xfrm>
          <a:prstGeom prst="wedgeRoundRectCallout">
            <a:avLst>
              <a:gd name="adj1" fmla="val -44494"/>
              <a:gd name="adj2" fmla="val 96629"/>
              <a:gd name="adj3" fmla="val 0"/>
            </a:avLst>
          </a:prstGeom>
          <a:solidFill>
            <a:schemeClr val="accent6"/>
          </a:solidFill>
          <a:ln w="9525">
            <a:solidFill>
              <a:srgbClr val="e3e3e3"/>
            </a:solidFill>
            <a:round/>
          </a:ln>
        </p:spPr>
        <p:style>
          <a:lnRef idx="0"/>
          <a:fillRef idx="0"/>
          <a:effectRef idx="0"/>
          <a:fontRef idx="minor"/>
        </p:style>
        <p:txBody>
          <a:bodyPr tIns="91440" bIns="91440" anchor="ctr">
            <a:noAutofit/>
          </a:bodyPr>
          <a:p>
            <a:pPr>
              <a:lnSpc>
                <a:spcPct val="100000"/>
              </a:lnSpc>
              <a:tabLst>
                <a:tab algn="l" pos="0"/>
              </a:tabLst>
            </a:pPr>
            <a:r>
              <a:rPr b="0" lang="de-DE" sz="1000" spc="-1" strike="noStrike">
                <a:solidFill>
                  <a:srgbClr val="ff0000"/>
                </a:solidFill>
                <a:latin typeface="Spartan"/>
                <a:ea typeface="Spartan"/>
              </a:rPr>
              <a:t>helloservice-service</a:t>
            </a:r>
            <a:endParaRPr b="0" lang="de-DE" sz="1000" spc="-1" strike="noStrike">
              <a:latin typeface="Arial"/>
            </a:endParaRPr>
          </a:p>
        </p:txBody>
      </p:sp>
      <p:pic>
        <p:nvPicPr>
          <p:cNvPr id="948" name="Google Shape;1907;p115" descr=""/>
          <p:cNvPicPr/>
          <p:nvPr/>
        </p:nvPicPr>
        <p:blipFill>
          <a:blip r:embed="rId1"/>
          <a:stretch/>
        </p:blipFill>
        <p:spPr>
          <a:xfrm>
            <a:off x="2989440" y="1848600"/>
            <a:ext cx="268200" cy="268200"/>
          </a:xfrm>
          <a:prstGeom prst="rect">
            <a:avLst/>
          </a:prstGeom>
          <a:ln w="0">
            <a:noFill/>
          </a:ln>
        </p:spPr>
      </p:pic>
      <p:pic>
        <p:nvPicPr>
          <p:cNvPr id="949" name="Google Shape;1908;p115" descr=""/>
          <p:cNvPicPr/>
          <p:nvPr/>
        </p:nvPicPr>
        <p:blipFill>
          <a:blip r:embed="rId2"/>
          <a:stretch/>
        </p:blipFill>
        <p:spPr>
          <a:xfrm>
            <a:off x="6605280" y="1853640"/>
            <a:ext cx="268200" cy="268200"/>
          </a:xfrm>
          <a:prstGeom prst="rect">
            <a:avLst/>
          </a:prstGeom>
          <a:ln w="0">
            <a:noFill/>
          </a:ln>
        </p:spPr>
      </p:pic>
      <p:pic>
        <p:nvPicPr>
          <p:cNvPr id="950" name="Google Shape;1909;p115" descr=""/>
          <p:cNvPicPr/>
          <p:nvPr/>
        </p:nvPicPr>
        <p:blipFill>
          <a:blip r:embed="rId3"/>
          <a:stretch/>
        </p:blipFill>
        <p:spPr>
          <a:xfrm>
            <a:off x="9329400" y="1871640"/>
            <a:ext cx="268200" cy="268200"/>
          </a:xfrm>
          <a:prstGeom prst="rect">
            <a:avLst/>
          </a:prstGeom>
          <a:ln w="0">
            <a:noFill/>
          </a:ln>
        </p:spPr>
      </p:pic>
      <p:pic>
        <p:nvPicPr>
          <p:cNvPr id="951" name="Google Shape;1910;p115" descr=""/>
          <p:cNvPicPr/>
          <p:nvPr/>
        </p:nvPicPr>
        <p:blipFill>
          <a:blip r:embed="rId4"/>
          <a:stretch/>
        </p:blipFill>
        <p:spPr>
          <a:xfrm>
            <a:off x="11161800" y="4218480"/>
            <a:ext cx="268200" cy="268200"/>
          </a:xfrm>
          <a:prstGeom prst="rect">
            <a:avLst/>
          </a:prstGeom>
          <a:ln w="0">
            <a:noFill/>
          </a:ln>
        </p:spPr>
      </p:pic>
      <p:pic>
        <p:nvPicPr>
          <p:cNvPr id="952" name="Google Shape;1911;p115" descr=""/>
          <p:cNvPicPr/>
          <p:nvPr/>
        </p:nvPicPr>
        <p:blipFill>
          <a:blip r:embed="rId5"/>
          <a:stretch/>
        </p:blipFill>
        <p:spPr>
          <a:xfrm>
            <a:off x="10800000" y="4959720"/>
            <a:ext cx="410760" cy="310320"/>
          </a:xfrm>
          <a:prstGeom prst="rect">
            <a:avLst/>
          </a:prstGeom>
          <a:ln w="0">
            <a:noFill/>
          </a:ln>
        </p:spPr>
      </p:pic>
      <p:pic>
        <p:nvPicPr>
          <p:cNvPr id="953" name="Google Shape;1912;p115" descr=""/>
          <p:cNvPicPr/>
          <p:nvPr/>
        </p:nvPicPr>
        <p:blipFill>
          <a:blip r:embed="rId6"/>
          <a:stretch/>
        </p:blipFill>
        <p:spPr>
          <a:xfrm>
            <a:off x="10609920" y="5497560"/>
            <a:ext cx="268200" cy="46548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54" name="Titel 6"/>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Aufgaben der Kubernetes-Bausteine.</a:t>
            </a:r>
            <a:endParaRPr b="0" lang="de-DE" sz="2400" spc="-1" strike="noStrike">
              <a:solidFill>
                <a:srgbClr val="000000"/>
              </a:solidFill>
              <a:latin typeface="Spartan"/>
            </a:endParaRPr>
          </a:p>
        </p:txBody>
      </p:sp>
      <p:sp>
        <p:nvSpPr>
          <p:cNvPr id="955" name="Foliennummernplatzhalter 1"/>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D70F51C6-D9FE-4466-B15B-A0399904BEFB}" type="slidenum">
              <a:rPr b="0" lang="de-DE" sz="1000" spc="-1" strike="noStrike">
                <a:latin typeface="Arial"/>
              </a:rPr>
              <a:t>12</a:t>
            </a:fld>
            <a:endParaRPr b="0" lang="de-DE" sz="1000" spc="-1" strike="noStrike">
              <a:latin typeface="Times New Roman"/>
            </a:endParaRPr>
          </a:p>
        </p:txBody>
      </p:sp>
      <p:sp>
        <p:nvSpPr>
          <p:cNvPr id="956" name="Textplatzhalter 2"/>
          <p:cNvSpPr txBox="1"/>
          <p:nvPr/>
        </p:nvSpPr>
        <p:spPr>
          <a:xfrm>
            <a:off x="6964200" y="1746000"/>
            <a:ext cx="4688640" cy="4376880"/>
          </a:xfrm>
          <a:prstGeom prst="rect">
            <a:avLst/>
          </a:prstGeom>
          <a:noFill/>
          <a:ln w="0">
            <a:noFill/>
          </a:ln>
        </p:spPr>
        <p:txBody>
          <a:bodyPr lIns="0" rIns="0" tIns="0" bIns="0" anchor="ctr">
            <a:normAutofit fontScale="26000"/>
          </a:bodyPr>
          <a:p>
            <a:pPr>
              <a:lnSpc>
                <a:spcPct val="120000"/>
              </a:lnSpc>
              <a:spcAft>
                <a:spcPts val="1199"/>
              </a:spcAft>
              <a:tabLst>
                <a:tab algn="l" pos="0"/>
              </a:tabLst>
            </a:pPr>
            <a:r>
              <a:rPr b="1" lang="de-DE" sz="2400" spc="-1" strike="noStrike">
                <a:solidFill>
                  <a:srgbClr val="000000"/>
                </a:solidFill>
                <a:latin typeface="Spartan"/>
              </a:rPr>
              <a:t>API Server</a:t>
            </a:r>
            <a:r>
              <a:rPr b="0" lang="de-DE" sz="2400" spc="-1" strike="noStrike">
                <a:solidFill>
                  <a:srgbClr val="000000"/>
                </a:solidFill>
                <a:latin typeface="Spartan"/>
              </a:rPr>
              <a:t>: Stellt die REST API von Kubernetes zur Verfügung (Admin-Schnittstelle)</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Controller Manager</a:t>
            </a:r>
            <a:r>
              <a:rPr b="0" lang="de-DE" sz="2400" spc="-1" strike="noStrike">
                <a:solidFill>
                  <a:srgbClr val="000000"/>
                </a:solidFill>
                <a:latin typeface="Spartan"/>
              </a:rPr>
              <a:t>: Verwaltet die Replica Sets / Replication Controller (stellt Anzahl Instanzen sicher) und Node Controller (prüfen Maschine &amp; Pods)</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Scheduler</a:t>
            </a:r>
            <a:r>
              <a:rPr b="0" lang="de-DE" sz="2400" spc="-1" strike="noStrike">
                <a:solidFill>
                  <a:srgbClr val="000000"/>
                </a:solidFill>
                <a:latin typeface="Spartan"/>
              </a:rPr>
              <a:t>: Cluster-Scheduler.</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etcd</a:t>
            </a:r>
            <a:r>
              <a:rPr b="0" lang="de-DE" sz="2400" spc="-1" strike="noStrike">
                <a:solidFill>
                  <a:srgbClr val="000000"/>
                </a:solidFill>
                <a:latin typeface="Spartan"/>
              </a:rPr>
              <a:t>: Stellt einen zentralen Konfigurationsspeicher zur Verfügung.</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Kubelet</a:t>
            </a:r>
            <a:r>
              <a:rPr b="0" lang="de-DE" sz="2400" spc="-1" strike="noStrike">
                <a:solidFill>
                  <a:srgbClr val="000000"/>
                </a:solidFill>
                <a:latin typeface="Spartan"/>
              </a:rPr>
              <a:t>: Führt Pods aus.</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Container Engine</a:t>
            </a:r>
            <a:r>
              <a:rPr b="0" lang="de-DE" sz="2400" spc="-1" strike="noStrike">
                <a:solidFill>
                  <a:srgbClr val="000000"/>
                </a:solidFill>
                <a:latin typeface="Spartan"/>
              </a:rPr>
              <a:t>: Betriebssystem-Virtualisierung.</a:t>
            </a:r>
            <a:endParaRPr b="0" lang="de-DE" sz="2400" spc="-1" strike="noStrike">
              <a:solidFill>
                <a:srgbClr val="000000"/>
              </a:solidFill>
              <a:latin typeface="Spartan"/>
            </a:endParaRPr>
          </a:p>
          <a:p>
            <a:pPr>
              <a:lnSpc>
                <a:spcPct val="120000"/>
              </a:lnSpc>
              <a:spcAft>
                <a:spcPts val="1199"/>
              </a:spcAft>
              <a:tabLst>
                <a:tab algn="l" pos="0"/>
              </a:tabLst>
            </a:pPr>
            <a:r>
              <a:rPr b="1" lang="de-DE" sz="2400" spc="-1" strike="noStrike">
                <a:solidFill>
                  <a:srgbClr val="000000"/>
                </a:solidFill>
                <a:latin typeface="Spartan"/>
              </a:rPr>
              <a:t>kube-proxy</a:t>
            </a:r>
            <a:r>
              <a:rPr b="0" lang="de-DE" sz="2400" spc="-1" strike="noStrike">
                <a:solidFill>
                  <a:srgbClr val="000000"/>
                </a:solidFill>
                <a:latin typeface="Spartan"/>
              </a:rPr>
              <a:t>: Stellt einen Service nach Außen zur Verfügung.</a:t>
            </a:r>
            <a:endParaRPr b="0" lang="de-DE" sz="2400" spc="-1" strike="noStrike">
              <a:solidFill>
                <a:srgbClr val="000000"/>
              </a:solidFill>
              <a:latin typeface="Spartan"/>
            </a:endParaRPr>
          </a:p>
        </p:txBody>
      </p:sp>
      <p:pic>
        <p:nvPicPr>
          <p:cNvPr id="957" name="Bild 8" descr=""/>
          <p:cNvPicPr/>
          <p:nvPr/>
        </p:nvPicPr>
        <p:blipFill>
          <a:blip r:embed="rId1"/>
          <a:srcRect l="15807" t="14964" r="16226" b="13421"/>
          <a:stretch/>
        </p:blipFill>
        <p:spPr>
          <a:xfrm>
            <a:off x="590040" y="1740600"/>
            <a:ext cx="6208200" cy="3679560"/>
          </a:xfrm>
          <a:prstGeom prst="rect">
            <a:avLst/>
          </a:prstGeom>
          <a:ln w="0">
            <a:noFill/>
          </a:ln>
        </p:spPr>
      </p:pic>
      <p:sp>
        <p:nvSpPr>
          <p:cNvPr id="958" name="Ellipse 29"/>
          <p:cNvSpPr/>
          <p:nvPr/>
        </p:nvSpPr>
        <p:spPr>
          <a:xfrm>
            <a:off x="2613600" y="3632760"/>
            <a:ext cx="1158120" cy="404640"/>
          </a:xfrm>
          <a:prstGeom prst="ellipse">
            <a:avLst/>
          </a:prstGeom>
          <a:solidFill>
            <a:srgbClr val="f0b52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de-DE" sz="1200" spc="-1" strike="noStrike">
                <a:solidFill>
                  <a:srgbClr val="ffffff"/>
                </a:solidFill>
                <a:latin typeface="Spartan"/>
              </a:rPr>
              <a:t>Replica Set</a:t>
            </a:r>
            <a:endParaRPr b="0" lang="de-DE" sz="1200" spc="-1" strike="noStrike">
              <a:latin typeface="Arial"/>
            </a:endParaRPr>
          </a:p>
        </p:txBody>
      </p:sp>
      <p:sp>
        <p:nvSpPr>
          <p:cNvPr id="959" name="Ellipse 47"/>
          <p:cNvSpPr/>
          <p:nvPr/>
        </p:nvSpPr>
        <p:spPr>
          <a:xfrm>
            <a:off x="3469680" y="2648520"/>
            <a:ext cx="1315080" cy="404640"/>
          </a:xfrm>
          <a:prstGeom prst="ellipse">
            <a:avLst/>
          </a:prstGeom>
          <a:solidFill>
            <a:srgbClr val="f0b52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de-DE" sz="1200" spc="-1" strike="noStrike">
                <a:solidFill>
                  <a:srgbClr val="ffffff"/>
                </a:solidFill>
                <a:latin typeface="Spartan"/>
              </a:rPr>
              <a:t>Services</a:t>
            </a:r>
            <a:endParaRPr b="0" lang="de-DE" sz="1200" spc="-1" strike="noStrike">
              <a:latin typeface="Arial"/>
            </a:endParaRPr>
          </a:p>
        </p:txBody>
      </p:sp>
      <p:sp>
        <p:nvSpPr>
          <p:cNvPr id="960" name="Ellipse 49"/>
          <p:cNvSpPr/>
          <p:nvPr/>
        </p:nvSpPr>
        <p:spPr>
          <a:xfrm>
            <a:off x="3605400" y="4442760"/>
            <a:ext cx="1315080" cy="404640"/>
          </a:xfrm>
          <a:prstGeom prst="ellipse">
            <a:avLst/>
          </a:prstGeom>
          <a:solidFill>
            <a:srgbClr val="f0b52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de-DE" sz="1200" spc="-1" strike="noStrike">
                <a:solidFill>
                  <a:srgbClr val="ffffff"/>
                </a:solidFill>
                <a:latin typeface="Spartan"/>
              </a:rPr>
              <a:t>Pods</a:t>
            </a:r>
            <a:endParaRPr b="0" lang="de-DE" sz="1200" spc="-1" strike="noStrike">
              <a:latin typeface="Arial"/>
            </a:endParaRPr>
          </a:p>
        </p:txBody>
      </p:sp>
      <p:sp>
        <p:nvSpPr>
          <p:cNvPr id="961" name="Ellipse 50"/>
          <p:cNvSpPr/>
          <p:nvPr/>
        </p:nvSpPr>
        <p:spPr>
          <a:xfrm>
            <a:off x="10440" y="4037760"/>
            <a:ext cx="1158120" cy="404640"/>
          </a:xfrm>
          <a:prstGeom prst="ellipse">
            <a:avLst/>
          </a:prstGeom>
          <a:solidFill>
            <a:srgbClr val="f0b52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de-DE" sz="1200" spc="-1" strike="noStrike">
                <a:solidFill>
                  <a:srgbClr val="ffffff"/>
                </a:solidFill>
                <a:latin typeface="Spartan"/>
              </a:rPr>
              <a:t>Deployments</a:t>
            </a:r>
            <a:endParaRPr b="0" lang="de-DE" sz="1200" spc="-1" strike="noStrike">
              <a:latin typeface="Arial"/>
            </a:endParaRPr>
          </a:p>
        </p:txBody>
      </p:sp>
      <p:pic>
        <p:nvPicPr>
          <p:cNvPr id="962" name="" descr=""/>
          <p:cNvPicPr/>
          <p:nvPr/>
        </p:nvPicPr>
        <p:blipFill>
          <a:blip r:embed="rId2"/>
          <a:stretch/>
        </p:blipFill>
        <p:spPr>
          <a:xfrm>
            <a:off x="360" y="0"/>
            <a:ext cx="360" cy="36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63"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Neben einem Cluster-Scheduler setzt Kubernetes auch noch auf Netzwerk- und Storage-Virtualisierungen auf.</a:t>
            </a:r>
            <a:endParaRPr b="0" lang="de-DE" sz="2400" spc="-1" strike="noStrike">
              <a:solidFill>
                <a:srgbClr val="000000"/>
              </a:solidFill>
              <a:latin typeface="Spartan"/>
            </a:endParaRPr>
          </a:p>
        </p:txBody>
      </p:sp>
      <p:sp>
        <p:nvSpPr>
          <p:cNvPr id="964"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4EB873F5-883D-45E4-9D61-CE5A80336484}" type="slidenum">
              <a:rPr b="0" lang="de-DE" sz="1000" spc="-1" strike="noStrike">
                <a:latin typeface="Arial"/>
              </a:rPr>
              <a:t>43</a:t>
            </a:fld>
            <a:endParaRPr b="0" lang="de-DE" sz="1000" spc="-1" strike="noStrike">
              <a:latin typeface="Times New Roman"/>
            </a:endParaRPr>
          </a:p>
        </p:txBody>
      </p:sp>
      <p:sp>
        <p:nvSpPr>
          <p:cNvPr id="965" name="Inhaltsplatzhalter 3"/>
          <p:cNvSpPr txBox="1"/>
          <p:nvPr/>
        </p:nvSpPr>
        <p:spPr>
          <a:xfrm>
            <a:off x="540000" y="1746000"/>
            <a:ext cx="11112840" cy="4103640"/>
          </a:xfrm>
          <a:prstGeom prst="rect">
            <a:avLst/>
          </a:prstGeom>
          <a:noFill/>
          <a:ln w="0">
            <a:noFill/>
          </a:ln>
        </p:spPr>
        <p:txBody>
          <a:bodyPr lIns="0" rIns="0" tIns="0" bIns="0">
            <a:noAutofit/>
          </a:bodyPr>
          <a:p>
            <a:pPr>
              <a:lnSpc>
                <a:spcPct val="100000"/>
              </a:lnSpc>
              <a:spcAft>
                <a:spcPts val="601"/>
              </a:spcAft>
              <a:tabLst>
                <a:tab algn="l" pos="0"/>
              </a:tabLst>
            </a:pPr>
            <a:r>
              <a:rPr b="0" lang="de-DE" sz="1600" spc="-1" strike="noStrike">
                <a:solidFill>
                  <a:srgbClr val="000000"/>
                </a:solidFill>
                <a:latin typeface="Spartan"/>
              </a:rPr>
              <a:t>Netzwerk-Virtualisierung (Overlay Network)</a:t>
            </a:r>
            <a:endParaRPr b="0" lang="de-DE" sz="1600" spc="-1" strike="noStrike">
              <a:solidFill>
                <a:srgbClr val="000000"/>
              </a:solidFill>
              <a:latin typeface="Spartan"/>
            </a:endParaRPr>
          </a:p>
          <a:p>
            <a:pPr lvl="1" marL="468000" indent="-467640">
              <a:lnSpc>
                <a:spcPct val="100000"/>
              </a:lnSpc>
              <a:spcAft>
                <a:spcPts val="601"/>
              </a:spcAft>
              <a:buSzPct val="100051"/>
              <a:buBlip>
                <a:blip r:embed="rId1"/>
              </a:buBlip>
              <a:tabLst>
                <a:tab algn="l" pos="0"/>
              </a:tabLst>
            </a:pPr>
            <a:r>
              <a:rPr b="0" lang="de-DE" sz="1600" spc="-1" strike="noStrike">
                <a:solidFill>
                  <a:srgbClr val="000000"/>
                </a:solidFill>
                <a:latin typeface="Spartan"/>
              </a:rPr>
              <a:t>OpenVSwitch</a:t>
            </a:r>
            <a:endParaRPr b="0" lang="de-DE" sz="1600" spc="-1" strike="noStrike">
              <a:solidFill>
                <a:srgbClr val="000000"/>
              </a:solidFill>
              <a:latin typeface="Spartan"/>
            </a:endParaRPr>
          </a:p>
          <a:p>
            <a:pPr lvl="1" marL="468000" indent="-467640">
              <a:lnSpc>
                <a:spcPct val="100000"/>
              </a:lnSpc>
              <a:spcAft>
                <a:spcPts val="601"/>
              </a:spcAft>
              <a:buSzPct val="100051"/>
              <a:buBlip>
                <a:blip r:embed="rId2"/>
              </a:buBlip>
              <a:tabLst>
                <a:tab algn="l" pos="0"/>
              </a:tabLst>
            </a:pPr>
            <a:r>
              <a:rPr b="0" lang="de-DE" sz="1600" spc="-1" strike="noStrike">
                <a:solidFill>
                  <a:srgbClr val="000000"/>
                </a:solidFill>
                <a:latin typeface="Spartan"/>
              </a:rPr>
              <a:t>Flannel</a:t>
            </a:r>
            <a:endParaRPr b="0" lang="de-DE" sz="1600" spc="-1" strike="noStrike">
              <a:solidFill>
                <a:srgbClr val="000000"/>
              </a:solidFill>
              <a:latin typeface="Spartan"/>
            </a:endParaRPr>
          </a:p>
          <a:p>
            <a:pPr lvl="1" marL="468000" indent="-467640">
              <a:lnSpc>
                <a:spcPct val="100000"/>
              </a:lnSpc>
              <a:spcAft>
                <a:spcPts val="601"/>
              </a:spcAft>
              <a:buSzPct val="100051"/>
              <a:buBlip>
                <a:blip r:embed="rId3"/>
              </a:buBlip>
              <a:tabLst>
                <a:tab algn="l" pos="0"/>
              </a:tabLst>
            </a:pPr>
            <a:r>
              <a:rPr b="0" lang="de-DE" sz="1600" spc="-1" strike="noStrike">
                <a:solidFill>
                  <a:srgbClr val="000000"/>
                </a:solidFill>
                <a:latin typeface="Spartan"/>
              </a:rPr>
              <a:t>Weave</a:t>
            </a:r>
            <a:endParaRPr b="0" lang="de-DE" sz="1600" spc="-1" strike="noStrike">
              <a:solidFill>
                <a:srgbClr val="000000"/>
              </a:solidFill>
              <a:latin typeface="Spartan"/>
            </a:endParaRPr>
          </a:p>
          <a:p>
            <a:pPr lvl="1" marL="468000" indent="-467640">
              <a:lnSpc>
                <a:spcPct val="100000"/>
              </a:lnSpc>
              <a:spcAft>
                <a:spcPts val="601"/>
              </a:spcAft>
              <a:buSzPct val="100051"/>
              <a:buBlip>
                <a:blip r:embed="rId4"/>
              </a:buBlip>
              <a:tabLst>
                <a:tab algn="l" pos="0"/>
              </a:tabLst>
            </a:pPr>
            <a:r>
              <a:rPr b="0" lang="de-DE" sz="1600" spc="-1" strike="noStrike">
                <a:solidFill>
                  <a:srgbClr val="000000"/>
                </a:solidFill>
                <a:latin typeface="Spartan"/>
              </a:rPr>
              <a:t>Calico</a:t>
            </a:r>
            <a:endParaRPr b="0" lang="de-DE" sz="1600" spc="-1" strike="noStrike">
              <a:solidFill>
                <a:srgbClr val="000000"/>
              </a:solidFill>
              <a:latin typeface="Spartan"/>
            </a:endParaRPr>
          </a:p>
          <a:p>
            <a:endParaRPr b="0" lang="de-DE" sz="1600" spc="-1" strike="noStrike">
              <a:solidFill>
                <a:srgbClr val="000000"/>
              </a:solidFill>
              <a:latin typeface="Spartan"/>
            </a:endParaRPr>
          </a:p>
          <a:p>
            <a:pPr>
              <a:lnSpc>
                <a:spcPct val="100000"/>
              </a:lnSpc>
              <a:spcAft>
                <a:spcPts val="601"/>
              </a:spcAft>
              <a:tabLst>
                <a:tab algn="l" pos="0"/>
              </a:tabLst>
            </a:pPr>
            <a:r>
              <a:rPr b="0" lang="de-DE" sz="1600" spc="-1" strike="noStrike" u="sng">
                <a:solidFill>
                  <a:srgbClr val="000000"/>
                </a:solidFill>
                <a:uFillTx/>
                <a:latin typeface="Spartan"/>
                <a:hlinkClick r:id="rId5"/>
              </a:rPr>
              <a:t>https://kubernetes.io/docs/concepts/cluster-administration/networking/</a:t>
            </a:r>
            <a:endParaRPr b="0" lang="de-DE" sz="1600" spc="-1" strike="noStrike">
              <a:solidFill>
                <a:srgbClr val="000000"/>
              </a:solidFill>
              <a:latin typeface="Spartan"/>
            </a:endParaRPr>
          </a:p>
          <a:p>
            <a:pPr>
              <a:lnSpc>
                <a:spcPct val="100000"/>
              </a:lnSpc>
              <a:spcAft>
                <a:spcPts val="601"/>
              </a:spcAft>
              <a:tabLst>
                <a:tab algn="l" pos="0"/>
              </a:tabLst>
            </a:pPr>
            <a:br/>
            <a:r>
              <a:rPr b="0" lang="de-DE" sz="1600" spc="-1" strike="noStrike">
                <a:solidFill>
                  <a:srgbClr val="000000"/>
                </a:solidFill>
                <a:latin typeface="Spartan"/>
              </a:rPr>
              <a:t>Storage-Virtualisierung (Persistent Volume), insbesondere zur Behandlung von zustandsbehafteten Containern.</a:t>
            </a:r>
            <a:endParaRPr b="0" lang="de-DE" sz="1600" spc="-1" strike="noStrike">
              <a:solidFill>
                <a:srgbClr val="000000"/>
              </a:solidFill>
              <a:latin typeface="Spartan"/>
            </a:endParaRPr>
          </a:p>
          <a:p>
            <a:pPr lvl="1" marL="468000" indent="-467640">
              <a:lnSpc>
                <a:spcPct val="100000"/>
              </a:lnSpc>
              <a:spcAft>
                <a:spcPts val="601"/>
              </a:spcAft>
              <a:buSzPct val="100051"/>
              <a:buBlip>
                <a:blip r:embed="rId6"/>
              </a:buBlip>
              <a:tabLst>
                <a:tab algn="l" pos="0"/>
              </a:tabLst>
            </a:pPr>
            <a:r>
              <a:rPr b="0" lang="de-DE" sz="1600" spc="-1" strike="noStrike">
                <a:solidFill>
                  <a:srgbClr val="000000"/>
                </a:solidFill>
                <a:latin typeface="Spartan"/>
              </a:rPr>
              <a:t>GCE / AWS Block Store</a:t>
            </a:r>
            <a:endParaRPr b="0" lang="de-DE" sz="1600" spc="-1" strike="noStrike">
              <a:solidFill>
                <a:srgbClr val="000000"/>
              </a:solidFill>
              <a:latin typeface="Spartan"/>
            </a:endParaRPr>
          </a:p>
          <a:p>
            <a:pPr lvl="1" marL="468000" indent="-467640">
              <a:lnSpc>
                <a:spcPct val="100000"/>
              </a:lnSpc>
              <a:spcAft>
                <a:spcPts val="601"/>
              </a:spcAft>
              <a:buSzPct val="100051"/>
              <a:buBlip>
                <a:blip r:embed="rId7"/>
              </a:buBlip>
              <a:tabLst>
                <a:tab algn="l" pos="0"/>
              </a:tabLst>
            </a:pPr>
            <a:r>
              <a:rPr b="0" lang="de-DE" sz="1600" spc="-1" strike="noStrike">
                <a:solidFill>
                  <a:srgbClr val="000000"/>
                </a:solidFill>
                <a:latin typeface="Spartan"/>
              </a:rPr>
              <a:t>NFS</a:t>
            </a:r>
            <a:endParaRPr b="0" lang="de-DE" sz="1600" spc="-1" strike="noStrike">
              <a:solidFill>
                <a:srgbClr val="000000"/>
              </a:solidFill>
              <a:latin typeface="Spartan"/>
            </a:endParaRPr>
          </a:p>
          <a:p>
            <a:pPr lvl="1" marL="468000" indent="-467640">
              <a:lnSpc>
                <a:spcPct val="100000"/>
              </a:lnSpc>
              <a:spcAft>
                <a:spcPts val="601"/>
              </a:spcAft>
              <a:buSzPct val="100051"/>
              <a:buBlip>
                <a:blip r:embed="rId8"/>
              </a:buBlip>
              <a:tabLst>
                <a:tab algn="l" pos="0"/>
              </a:tabLst>
            </a:pPr>
            <a:r>
              <a:rPr b="0" lang="de-DE" sz="1600" spc="-1" strike="noStrike">
                <a:solidFill>
                  <a:srgbClr val="000000"/>
                </a:solidFill>
                <a:latin typeface="Spartan"/>
              </a:rPr>
              <a:t>iSCSI</a:t>
            </a:r>
            <a:endParaRPr b="0" lang="de-DE" sz="1600" spc="-1" strike="noStrike">
              <a:solidFill>
                <a:srgbClr val="000000"/>
              </a:solidFill>
              <a:latin typeface="Spartan"/>
            </a:endParaRPr>
          </a:p>
          <a:p>
            <a:pPr lvl="1" marL="468000" indent="-467640">
              <a:lnSpc>
                <a:spcPct val="100000"/>
              </a:lnSpc>
              <a:spcAft>
                <a:spcPts val="601"/>
              </a:spcAft>
              <a:buSzPct val="100051"/>
              <a:buBlip>
                <a:blip r:embed="rId9"/>
              </a:buBlip>
              <a:tabLst>
                <a:tab algn="l" pos="0"/>
              </a:tabLst>
            </a:pPr>
            <a:r>
              <a:rPr b="0" lang="de-DE" sz="1600" spc="-1" strike="noStrike">
                <a:solidFill>
                  <a:srgbClr val="000000"/>
                </a:solidFill>
                <a:latin typeface="Spartan"/>
              </a:rPr>
              <a:t>Ceph</a:t>
            </a:r>
            <a:endParaRPr b="0" lang="de-DE" sz="1600" spc="-1" strike="noStrike">
              <a:solidFill>
                <a:srgbClr val="000000"/>
              </a:solidFill>
              <a:latin typeface="Spartan"/>
            </a:endParaRPr>
          </a:p>
          <a:p>
            <a:pPr lvl="1" marL="468000" indent="-467640">
              <a:lnSpc>
                <a:spcPct val="100000"/>
              </a:lnSpc>
              <a:spcAft>
                <a:spcPts val="601"/>
              </a:spcAft>
              <a:buSzPct val="100051"/>
              <a:buBlip>
                <a:blip r:embed="rId10"/>
              </a:buBlip>
              <a:tabLst>
                <a:tab algn="l" pos="0"/>
              </a:tabLst>
            </a:pPr>
            <a:r>
              <a:rPr b="0" lang="de-DE" sz="1600" spc="-1" strike="noStrike">
                <a:solidFill>
                  <a:srgbClr val="000000"/>
                </a:solidFill>
                <a:latin typeface="Spartan"/>
              </a:rPr>
              <a:t>GlusterFS</a:t>
            </a:r>
            <a:endParaRPr b="0" lang="de-DE" sz="1600" spc="-1" strike="noStrike">
              <a:solidFill>
                <a:srgbClr val="000000"/>
              </a:solidFill>
              <a:latin typeface="Spartan"/>
            </a:endParaRPr>
          </a:p>
          <a:p>
            <a:pPr>
              <a:lnSpc>
                <a:spcPct val="100000"/>
              </a:lnSpc>
              <a:spcAft>
                <a:spcPts val="601"/>
              </a:spcAft>
              <a:tabLst>
                <a:tab algn="l" pos="0"/>
              </a:tabLst>
            </a:pPr>
            <a:endParaRPr b="0" lang="de-DE" sz="1600" spc="-1" strike="noStrike">
              <a:solidFill>
                <a:srgbClr val="000000"/>
              </a:solidFill>
              <a:latin typeface="Spartan"/>
            </a:endParaRPr>
          </a:p>
          <a:p>
            <a:pPr>
              <a:lnSpc>
                <a:spcPct val="100000"/>
              </a:lnSpc>
              <a:spcAft>
                <a:spcPts val="601"/>
              </a:spcAft>
              <a:tabLst>
                <a:tab algn="l" pos="0"/>
              </a:tabLst>
            </a:pPr>
            <a:endParaRPr b="0" lang="de-DE" sz="1600" spc="-1" strike="noStrike">
              <a:solidFill>
                <a:srgbClr val="000000"/>
              </a:solidFill>
              <a:latin typeface="Spartan"/>
            </a:endParaRPr>
          </a:p>
          <a:p>
            <a:pPr>
              <a:lnSpc>
                <a:spcPct val="100000"/>
              </a:lnSpc>
              <a:spcAft>
                <a:spcPts val="601"/>
              </a:spcAft>
              <a:tabLst>
                <a:tab algn="l" pos="0"/>
              </a:tabLst>
            </a:pPr>
            <a:endParaRPr b="0" lang="de-DE" sz="1600" spc="-1" strike="noStrike">
              <a:solidFill>
                <a:srgbClr val="000000"/>
              </a:solidFill>
              <a:latin typeface="Spartan"/>
            </a:endParaRPr>
          </a:p>
          <a:p>
            <a:pPr>
              <a:lnSpc>
                <a:spcPct val="100000"/>
              </a:lnSpc>
              <a:spcAft>
                <a:spcPts val="601"/>
              </a:spcAft>
              <a:tabLst>
                <a:tab algn="l" pos="0"/>
              </a:tabLst>
            </a:pPr>
            <a:endParaRPr b="0" lang="de-DE" sz="1600" spc="-1" strike="noStrike">
              <a:solidFill>
                <a:srgbClr val="000000"/>
              </a:solidFill>
              <a:latin typeface="Spartan"/>
            </a:endParaRPr>
          </a:p>
          <a:p>
            <a:pPr>
              <a:lnSpc>
                <a:spcPct val="100000"/>
              </a:lnSpc>
              <a:spcAft>
                <a:spcPts val="601"/>
              </a:spcAft>
              <a:tabLst>
                <a:tab algn="l" pos="0"/>
              </a:tabLst>
            </a:pPr>
            <a:r>
              <a:rPr b="0" lang="de-DE" sz="1600" spc="-1" strike="noStrike">
                <a:solidFill>
                  <a:srgbClr val="000000"/>
                </a:solidFill>
                <a:latin typeface="Spartan"/>
              </a:rPr>
              <a:t>Persistent Volumens Implementations</a:t>
            </a:r>
            <a:endParaRPr b="0" lang="de-DE" sz="1600" spc="-1" strike="noStrike">
              <a:solidFill>
                <a:srgbClr val="000000"/>
              </a:solidFill>
              <a:latin typeface="Spartan"/>
            </a:endParaRPr>
          </a:p>
        </p:txBody>
      </p:sp>
      <p:grpSp>
        <p:nvGrpSpPr>
          <p:cNvPr id="966" name="Gruppieren 5"/>
          <p:cNvGrpSpPr/>
          <p:nvPr/>
        </p:nvGrpSpPr>
        <p:grpSpPr>
          <a:xfrm>
            <a:off x="6095880" y="1746000"/>
            <a:ext cx="5621040" cy="1851840"/>
            <a:chOff x="6095880" y="1746000"/>
            <a:chExt cx="5621040" cy="1851840"/>
          </a:xfrm>
        </p:grpSpPr>
        <p:sp>
          <p:nvSpPr>
            <p:cNvPr id="967" name="Rechteck 4"/>
            <p:cNvSpPr/>
            <p:nvPr/>
          </p:nvSpPr>
          <p:spPr>
            <a:xfrm>
              <a:off x="6095880" y="1746000"/>
              <a:ext cx="5620680" cy="616320"/>
            </a:xfrm>
            <a:prstGeom prst="rect">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Kubernetes</a:t>
              </a:r>
              <a:endParaRPr b="0" lang="de-DE" sz="1800" spc="-1" strike="noStrike">
                <a:latin typeface="Arial"/>
              </a:endParaRPr>
            </a:p>
          </p:txBody>
        </p:sp>
        <p:sp>
          <p:nvSpPr>
            <p:cNvPr id="968" name="Rechteck 7"/>
            <p:cNvSpPr/>
            <p:nvPr/>
          </p:nvSpPr>
          <p:spPr>
            <a:xfrm>
              <a:off x="6095880" y="2572200"/>
              <a:ext cx="1807200" cy="616320"/>
            </a:xfrm>
            <a:prstGeom prst="rect">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sp>
        <p:sp>
          <p:nvSpPr>
            <p:cNvPr id="969" name="Rechteck 8"/>
            <p:cNvSpPr/>
            <p:nvPr/>
          </p:nvSpPr>
          <p:spPr>
            <a:xfrm>
              <a:off x="8002800" y="2572200"/>
              <a:ext cx="1807200" cy="616320"/>
            </a:xfrm>
            <a:prstGeom prst="rect">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sp>
        <p:sp>
          <p:nvSpPr>
            <p:cNvPr id="970" name="Rechteck 9"/>
            <p:cNvSpPr/>
            <p:nvPr/>
          </p:nvSpPr>
          <p:spPr>
            <a:xfrm>
              <a:off x="9909720" y="2572200"/>
              <a:ext cx="1807200" cy="616320"/>
            </a:xfrm>
            <a:prstGeom prst="rect">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sp>
        <p:sp>
          <p:nvSpPr>
            <p:cNvPr id="971" name="Textfeld 10"/>
            <p:cNvSpPr/>
            <p:nvPr/>
          </p:nvSpPr>
          <p:spPr>
            <a:xfrm>
              <a:off x="6385320" y="3233160"/>
              <a:ext cx="1164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Rechner</a:t>
              </a:r>
              <a:endParaRPr b="0" lang="de-DE" sz="1800" spc="-1" strike="noStrike">
                <a:latin typeface="Arial"/>
              </a:endParaRPr>
            </a:p>
          </p:txBody>
        </p:sp>
        <p:sp>
          <p:nvSpPr>
            <p:cNvPr id="972" name="Textfeld 11"/>
            <p:cNvSpPr/>
            <p:nvPr/>
          </p:nvSpPr>
          <p:spPr>
            <a:xfrm>
              <a:off x="8239680" y="3228840"/>
              <a:ext cx="1354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Netzwerk</a:t>
              </a:r>
              <a:endParaRPr b="0" lang="de-DE" sz="1800" spc="-1" strike="noStrike">
                <a:latin typeface="Arial"/>
              </a:endParaRPr>
            </a:p>
          </p:txBody>
        </p:sp>
        <p:sp>
          <p:nvSpPr>
            <p:cNvPr id="973" name="Textfeld 12"/>
            <p:cNvSpPr/>
            <p:nvPr/>
          </p:nvSpPr>
          <p:spPr>
            <a:xfrm>
              <a:off x="10238760" y="3228840"/>
              <a:ext cx="1251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Speicher</a:t>
              </a:r>
              <a:endParaRPr b="0" lang="de-DE" sz="1800" spc="-1" strike="noStrike">
                <a:latin typeface="Arial"/>
              </a:endParaRPr>
            </a:p>
          </p:txBody>
        </p:sp>
        <p:sp>
          <p:nvSpPr>
            <p:cNvPr id="974" name="Textfeld 13"/>
            <p:cNvSpPr/>
            <p:nvPr/>
          </p:nvSpPr>
          <p:spPr>
            <a:xfrm>
              <a:off x="6370200" y="2572200"/>
              <a:ext cx="1258560" cy="577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de-DE" sz="1600" spc="-1" strike="noStrike">
                  <a:solidFill>
                    <a:srgbClr val="ffffff"/>
                  </a:solidFill>
                  <a:latin typeface="Spartan"/>
                </a:rPr>
                <a:t>Cluster</a:t>
              </a:r>
              <a:br/>
              <a:r>
                <a:rPr b="0" lang="de-DE" sz="1600" spc="-1" strike="noStrike">
                  <a:solidFill>
                    <a:srgbClr val="ffffff"/>
                  </a:solidFill>
                  <a:latin typeface="Spartan"/>
                </a:rPr>
                <a:t>Scheduler</a:t>
              </a:r>
              <a:endParaRPr b="0" lang="de-DE" sz="1600" spc="-1" strike="noStrike">
                <a:latin typeface="Arial"/>
              </a:endParaRPr>
            </a:p>
          </p:txBody>
        </p:sp>
        <p:sp>
          <p:nvSpPr>
            <p:cNvPr id="975" name="Textfeld 14"/>
            <p:cNvSpPr/>
            <p:nvPr/>
          </p:nvSpPr>
          <p:spPr>
            <a:xfrm>
              <a:off x="8393040" y="2588040"/>
              <a:ext cx="1106280" cy="577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de-DE" sz="1600" spc="-1" strike="noStrike">
                  <a:solidFill>
                    <a:srgbClr val="ffffff"/>
                  </a:solidFill>
                  <a:latin typeface="Spartan"/>
                </a:rPr>
                <a:t>Overlay</a:t>
              </a:r>
              <a:br/>
              <a:r>
                <a:rPr b="0" lang="de-DE" sz="1600" spc="-1" strike="noStrike">
                  <a:solidFill>
                    <a:srgbClr val="ffffff"/>
                  </a:solidFill>
                  <a:latin typeface="Spartan"/>
                </a:rPr>
                <a:t>Network</a:t>
              </a:r>
              <a:endParaRPr b="0" lang="de-DE" sz="1600" spc="-1" strike="noStrike">
                <a:latin typeface="Arial"/>
              </a:endParaRPr>
            </a:p>
          </p:txBody>
        </p:sp>
        <p:sp>
          <p:nvSpPr>
            <p:cNvPr id="976" name="Textfeld 15"/>
            <p:cNvSpPr/>
            <p:nvPr/>
          </p:nvSpPr>
          <p:spPr>
            <a:xfrm>
              <a:off x="10260360" y="2588040"/>
              <a:ext cx="1208520" cy="577080"/>
            </a:xfrm>
            <a:prstGeom prst="rect">
              <a:avLst/>
            </a:prstGeom>
            <a:noFill/>
            <a:ln w="0">
              <a:noFill/>
            </a:ln>
          </p:spPr>
          <p:style>
            <a:lnRef idx="0"/>
            <a:fillRef idx="0"/>
            <a:effectRef idx="0"/>
            <a:fontRef idx="minor"/>
          </p:style>
          <p:txBody>
            <a:bodyPr wrap="none" lIns="90000" rIns="90000" tIns="45000" bIns="45000">
              <a:spAutoFit/>
            </a:bodyPr>
            <a:p>
              <a:pPr algn="ctr">
                <a:lnSpc>
                  <a:spcPct val="100000"/>
                </a:lnSpc>
                <a:tabLst>
                  <a:tab algn="l" pos="0"/>
                </a:tabLst>
              </a:pPr>
              <a:r>
                <a:rPr b="0" lang="de-DE" sz="1600" spc="-1" strike="noStrike">
                  <a:solidFill>
                    <a:srgbClr val="ffffff"/>
                  </a:solidFill>
                  <a:latin typeface="Spartan"/>
                </a:rPr>
                <a:t>Persistent</a:t>
              </a:r>
              <a:br/>
              <a:r>
                <a:rPr b="0" lang="de-DE" sz="1600" spc="-1" strike="noStrike">
                  <a:solidFill>
                    <a:srgbClr val="ffffff"/>
                  </a:solidFill>
                  <a:latin typeface="Spartan"/>
                </a:rPr>
                <a:t>Volume</a:t>
              </a:r>
              <a:endParaRPr b="0" lang="de-DE" sz="1600" spc="-1" strike="noStrike">
                <a:latin typeface="Arial"/>
              </a:endParaRPr>
            </a:p>
          </p:txBody>
        </p:sp>
      </p:gr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977" name="Rechteck 3"/>
          <p:cNvSpPr/>
          <p:nvPr/>
        </p:nvSpPr>
        <p:spPr>
          <a:xfrm>
            <a:off x="582480" y="2920320"/>
            <a:ext cx="5083200" cy="3069360"/>
          </a:xfrm>
          <a:prstGeom prst="rect">
            <a:avLst/>
          </a:prstGeom>
          <a:noFill/>
          <a:ln>
            <a:solidFill>
              <a:srgbClr val="000000">
                <a:lumMod val="65000"/>
                <a:lumOff val="35000"/>
              </a:srgbClr>
            </a:solidFill>
            <a:prstDash val="dash"/>
          </a:ln>
        </p:spPr>
        <p:style>
          <a:lnRef idx="1">
            <a:schemeClr val="accent1"/>
          </a:lnRef>
          <a:fillRef idx="3">
            <a:schemeClr val="accent1"/>
          </a:fillRef>
          <a:effectRef idx="2">
            <a:schemeClr val="accent1"/>
          </a:effectRef>
          <a:fontRef idx="minor"/>
        </p:style>
      </p:sp>
      <p:sp>
        <p:nvSpPr>
          <p:cNvPr id="978"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Die Kern-Abstraktionen von Kubernetes.</a:t>
            </a:r>
            <a:endParaRPr b="0" lang="de-DE" sz="2400" spc="-1" strike="noStrike">
              <a:solidFill>
                <a:srgbClr val="000000"/>
              </a:solidFill>
              <a:latin typeface="Spartan"/>
            </a:endParaRPr>
          </a:p>
        </p:txBody>
      </p:sp>
      <p:sp>
        <p:nvSpPr>
          <p:cNvPr id="979"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179A65F5-2E2F-4ECA-9B96-073104767E3A}" type="slidenum">
              <a:rPr b="0" lang="de-DE" sz="1000" spc="-1" strike="noStrike">
                <a:latin typeface="Arial"/>
              </a:rPr>
              <a:t>43</a:t>
            </a:fld>
            <a:endParaRPr b="0" lang="de-DE" sz="1000" spc="-1" strike="noStrike">
              <a:latin typeface="Times New Roman"/>
            </a:endParaRPr>
          </a:p>
        </p:txBody>
      </p:sp>
      <p:sp>
        <p:nvSpPr>
          <p:cNvPr id="980" name="Abgerundetes Rechteck 4"/>
          <p:cNvSpPr/>
          <p:nvPr/>
        </p:nvSpPr>
        <p:spPr>
          <a:xfrm>
            <a:off x="828360" y="3385800"/>
            <a:ext cx="1870920" cy="1562760"/>
          </a:xfrm>
          <a:prstGeom prst="roundRect">
            <a:avLst>
              <a:gd name="adj" fmla="val 16667"/>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sp>
      <p:sp>
        <p:nvSpPr>
          <p:cNvPr id="981" name="Rechteck 5"/>
          <p:cNvSpPr/>
          <p:nvPr/>
        </p:nvSpPr>
        <p:spPr>
          <a:xfrm>
            <a:off x="1115280" y="3960000"/>
            <a:ext cx="1296720" cy="361080"/>
          </a:xfrm>
          <a:prstGeom prst="rect">
            <a:avLst/>
          </a:prstGeom>
          <a:solidFill>
            <a:schemeClr val="bg1">
              <a:lumMod val="95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600" spc="-1" strike="noStrike">
                <a:solidFill>
                  <a:srgbClr val="595959"/>
                </a:solidFill>
                <a:latin typeface="Spartan"/>
              </a:rPr>
              <a:t>Container</a:t>
            </a:r>
            <a:endParaRPr b="0" lang="de-DE" sz="1600" spc="-1" strike="noStrike">
              <a:latin typeface="Arial"/>
            </a:endParaRPr>
          </a:p>
        </p:txBody>
      </p:sp>
      <p:sp>
        <p:nvSpPr>
          <p:cNvPr id="982" name="Rechteck 6"/>
          <p:cNvSpPr/>
          <p:nvPr/>
        </p:nvSpPr>
        <p:spPr>
          <a:xfrm>
            <a:off x="1115280" y="4417200"/>
            <a:ext cx="1296720" cy="361080"/>
          </a:xfrm>
          <a:prstGeom prst="rect">
            <a:avLst/>
          </a:prstGeom>
          <a:solidFill>
            <a:schemeClr val="bg1">
              <a:lumMod val="95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600" spc="-1" strike="noStrike">
                <a:solidFill>
                  <a:srgbClr val="595959"/>
                </a:solidFill>
                <a:latin typeface="Spartan"/>
              </a:rPr>
              <a:t>Container</a:t>
            </a:r>
            <a:endParaRPr b="0" lang="de-DE" sz="1600" spc="-1" strike="noStrike">
              <a:latin typeface="Arial"/>
            </a:endParaRPr>
          </a:p>
        </p:txBody>
      </p:sp>
      <p:sp>
        <p:nvSpPr>
          <p:cNvPr id="983" name="Textfeld 7"/>
          <p:cNvSpPr/>
          <p:nvPr/>
        </p:nvSpPr>
        <p:spPr>
          <a:xfrm>
            <a:off x="1425600" y="3494880"/>
            <a:ext cx="6505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ffffff"/>
                </a:solidFill>
                <a:latin typeface="Spartan"/>
              </a:rPr>
              <a:t>Pod</a:t>
            </a:r>
            <a:endParaRPr b="0" lang="de-DE" sz="1800" spc="-1" strike="noStrike">
              <a:latin typeface="Arial"/>
            </a:endParaRPr>
          </a:p>
        </p:txBody>
      </p:sp>
      <p:sp>
        <p:nvSpPr>
          <p:cNvPr id="984" name="Ellipse 8"/>
          <p:cNvSpPr/>
          <p:nvPr/>
        </p:nvSpPr>
        <p:spPr>
          <a:xfrm>
            <a:off x="1103400" y="2787480"/>
            <a:ext cx="297360" cy="297360"/>
          </a:xfrm>
          <a:prstGeom prst="ellipse">
            <a:avLst/>
          </a:prstGeom>
          <a:solidFill>
            <a:schemeClr val="tx1"/>
          </a:solidFill>
          <a:ln>
            <a:noFill/>
          </a:ln>
        </p:spPr>
        <p:style>
          <a:lnRef idx="1">
            <a:schemeClr val="accent1"/>
          </a:lnRef>
          <a:fillRef idx="3">
            <a:schemeClr val="accent1"/>
          </a:fillRef>
          <a:effectRef idx="2">
            <a:schemeClr val="accent1"/>
          </a:effectRef>
          <a:fontRef idx="minor"/>
        </p:style>
      </p:sp>
      <p:sp>
        <p:nvSpPr>
          <p:cNvPr id="985" name="Gerader Verbinder 10"/>
          <p:cNvSpPr/>
          <p:nvPr/>
        </p:nvSpPr>
        <p:spPr>
          <a:xfrm>
            <a:off x="1252080" y="3085200"/>
            <a:ext cx="0" cy="286920"/>
          </a:xfrm>
          <a:prstGeom prst="line">
            <a:avLst/>
          </a:prstGeom>
          <a:ln w="31750">
            <a:solidFill>
              <a:srgbClr val="e3e3e3"/>
            </a:solidFill>
          </a:ln>
        </p:spPr>
        <p:style>
          <a:lnRef idx="2">
            <a:schemeClr val="accent1"/>
          </a:lnRef>
          <a:fillRef idx="0">
            <a:schemeClr val="accent1"/>
          </a:fillRef>
          <a:effectRef idx="1">
            <a:schemeClr val="accent1"/>
          </a:effectRef>
          <a:fontRef idx="minor"/>
        </p:style>
      </p:sp>
      <p:sp>
        <p:nvSpPr>
          <p:cNvPr id="986" name="Rechteck 13"/>
          <p:cNvSpPr/>
          <p:nvPr/>
        </p:nvSpPr>
        <p:spPr>
          <a:xfrm>
            <a:off x="1067400" y="3265920"/>
            <a:ext cx="1392480" cy="239040"/>
          </a:xfrm>
          <a:prstGeom prst="rect">
            <a:avLst/>
          </a:prstGeom>
          <a:solidFill>
            <a:schemeClr val="bg2">
              <a:lumMod val="50000"/>
            </a:schemeClr>
          </a:solidFill>
          <a:ln>
            <a:solidFill>
              <a:srgbClr val="009bb4"/>
            </a:solidFill>
          </a:ln>
        </p:spPr>
        <p:style>
          <a:lnRef idx="1">
            <a:schemeClr val="accent1"/>
          </a:lnRef>
          <a:fillRef idx="3">
            <a:schemeClr val="accent1"/>
          </a:fillRef>
          <a:effectRef idx="2">
            <a:schemeClr val="accent1"/>
          </a:effectRef>
          <a:fontRef idx="minor"/>
        </p:style>
      </p:sp>
      <p:sp>
        <p:nvSpPr>
          <p:cNvPr id="987" name="Ellipse 14"/>
          <p:cNvSpPr/>
          <p:nvPr/>
        </p:nvSpPr>
        <p:spPr>
          <a:xfrm>
            <a:off x="1632240" y="2787480"/>
            <a:ext cx="297360" cy="297360"/>
          </a:xfrm>
          <a:prstGeom prst="ellipse">
            <a:avLst/>
          </a:prstGeom>
          <a:solidFill>
            <a:schemeClr val="tx1"/>
          </a:solidFill>
          <a:ln>
            <a:noFill/>
          </a:ln>
        </p:spPr>
        <p:style>
          <a:lnRef idx="1">
            <a:schemeClr val="accent1"/>
          </a:lnRef>
          <a:fillRef idx="3">
            <a:schemeClr val="accent1"/>
          </a:fillRef>
          <a:effectRef idx="2">
            <a:schemeClr val="accent1"/>
          </a:effectRef>
          <a:fontRef idx="minor"/>
        </p:style>
      </p:sp>
      <p:sp>
        <p:nvSpPr>
          <p:cNvPr id="988" name="Gerader Verbinder 15"/>
          <p:cNvSpPr/>
          <p:nvPr/>
        </p:nvSpPr>
        <p:spPr>
          <a:xfrm flipH="1">
            <a:off x="1770840" y="3085200"/>
            <a:ext cx="10080" cy="177840"/>
          </a:xfrm>
          <a:prstGeom prst="line">
            <a:avLst/>
          </a:prstGeom>
          <a:ln w="31750">
            <a:solidFill>
              <a:srgbClr val="e3e3e3"/>
            </a:solidFill>
          </a:ln>
        </p:spPr>
        <p:style>
          <a:lnRef idx="2">
            <a:schemeClr val="accent1"/>
          </a:lnRef>
          <a:fillRef idx="0">
            <a:schemeClr val="accent1"/>
          </a:fillRef>
          <a:effectRef idx="1">
            <a:schemeClr val="accent1"/>
          </a:effectRef>
          <a:fontRef idx="minor"/>
        </p:style>
      </p:sp>
      <p:sp>
        <p:nvSpPr>
          <p:cNvPr id="989" name="Ellipse 16"/>
          <p:cNvSpPr/>
          <p:nvPr/>
        </p:nvSpPr>
        <p:spPr>
          <a:xfrm>
            <a:off x="2166840" y="2787480"/>
            <a:ext cx="297360" cy="297360"/>
          </a:xfrm>
          <a:prstGeom prst="ellipse">
            <a:avLst/>
          </a:prstGeom>
          <a:solidFill>
            <a:schemeClr val="tx1"/>
          </a:solidFill>
          <a:ln>
            <a:noFill/>
          </a:ln>
        </p:spPr>
        <p:style>
          <a:lnRef idx="1">
            <a:schemeClr val="accent1"/>
          </a:lnRef>
          <a:fillRef idx="3">
            <a:schemeClr val="accent1"/>
          </a:fillRef>
          <a:effectRef idx="2">
            <a:schemeClr val="accent1"/>
          </a:effectRef>
          <a:fontRef idx="minor"/>
        </p:style>
      </p:sp>
      <p:sp>
        <p:nvSpPr>
          <p:cNvPr id="990" name="Gerader Verbinder 17"/>
          <p:cNvSpPr/>
          <p:nvPr/>
        </p:nvSpPr>
        <p:spPr>
          <a:xfrm>
            <a:off x="2315520" y="3085200"/>
            <a:ext cx="360" cy="177840"/>
          </a:xfrm>
          <a:prstGeom prst="line">
            <a:avLst/>
          </a:prstGeom>
          <a:ln w="31750">
            <a:solidFill>
              <a:srgbClr val="e3e3e3"/>
            </a:solidFill>
          </a:ln>
        </p:spPr>
        <p:style>
          <a:lnRef idx="2">
            <a:schemeClr val="accent1"/>
          </a:lnRef>
          <a:fillRef idx="0">
            <a:schemeClr val="accent1"/>
          </a:fillRef>
          <a:effectRef idx="1">
            <a:schemeClr val="accent1"/>
          </a:effectRef>
          <a:fontRef idx="minor"/>
        </p:style>
      </p:sp>
      <p:sp>
        <p:nvSpPr>
          <p:cNvPr id="991" name="Zylinder 18"/>
          <p:cNvSpPr/>
          <p:nvPr/>
        </p:nvSpPr>
        <p:spPr>
          <a:xfrm>
            <a:off x="1157760" y="5281200"/>
            <a:ext cx="1222560" cy="627120"/>
          </a:xfrm>
          <a:prstGeom prst="can">
            <a:avLst>
              <a:gd name="adj" fmla="val 25000"/>
            </a:avLst>
          </a:prstGeom>
          <a:solidFill>
            <a:schemeClr val="bg1">
              <a:lumMod val="95000"/>
            </a:schemeClr>
          </a:solidFill>
          <a:ln>
            <a:solidFill>
              <a:srgbClr val="000000">
                <a:lumMod val="50000"/>
                <a:lumOff val="50000"/>
              </a:srgbClr>
            </a:solidFill>
          </a:ln>
        </p:spPr>
        <p:style>
          <a:lnRef idx="1">
            <a:schemeClr val="accent1"/>
          </a:lnRef>
          <a:fillRef idx="3">
            <a:schemeClr val="accent1"/>
          </a:fillRef>
          <a:effectRef idx="2">
            <a:schemeClr val="accent1"/>
          </a:effectRef>
          <a:fontRef idx="minor"/>
        </p:style>
      </p:sp>
      <p:sp>
        <p:nvSpPr>
          <p:cNvPr id="992" name="Gerade Verbindung mit Pfeil 20"/>
          <p:cNvSpPr/>
          <p:nvPr/>
        </p:nvSpPr>
        <p:spPr>
          <a:xfrm>
            <a:off x="1764000" y="4948560"/>
            <a:ext cx="5040" cy="33192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993" name="Textfeld 22"/>
          <p:cNvSpPr/>
          <p:nvPr/>
        </p:nvSpPr>
        <p:spPr>
          <a:xfrm>
            <a:off x="1609200" y="3263400"/>
            <a:ext cx="324360" cy="257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100" spc="-1" strike="noStrike">
                <a:solidFill>
                  <a:srgbClr val="ffffff"/>
                </a:solidFill>
                <a:latin typeface="Spartan"/>
              </a:rPr>
              <a:t>IP</a:t>
            </a:r>
            <a:endParaRPr b="0" lang="de-DE" sz="1100" spc="-1" strike="noStrike">
              <a:latin typeface="Arial"/>
            </a:endParaRPr>
          </a:p>
        </p:txBody>
      </p:sp>
      <p:sp>
        <p:nvSpPr>
          <p:cNvPr id="994" name="Textfeld 23"/>
          <p:cNvSpPr/>
          <p:nvPr/>
        </p:nvSpPr>
        <p:spPr>
          <a:xfrm>
            <a:off x="1422360" y="5512320"/>
            <a:ext cx="751320" cy="257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100" spc="-1" strike="noStrike">
                <a:solidFill>
                  <a:srgbClr val="000000"/>
                </a:solidFill>
                <a:latin typeface="Spartan"/>
              </a:rPr>
              <a:t>Volume</a:t>
            </a:r>
            <a:endParaRPr b="0" lang="de-DE" sz="1100" spc="-1" strike="noStrike">
              <a:latin typeface="Arial"/>
            </a:endParaRPr>
          </a:p>
        </p:txBody>
      </p:sp>
      <p:sp>
        <p:nvSpPr>
          <p:cNvPr id="995" name="Textfeld 24"/>
          <p:cNvSpPr/>
          <p:nvPr/>
        </p:nvSpPr>
        <p:spPr>
          <a:xfrm>
            <a:off x="1010880" y="2807280"/>
            <a:ext cx="482760" cy="257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100" spc="-1" strike="noStrike">
                <a:solidFill>
                  <a:srgbClr val="ffffff"/>
                </a:solidFill>
                <a:latin typeface="Spartan"/>
              </a:rPr>
              <a:t>Port</a:t>
            </a:r>
            <a:endParaRPr b="0" lang="de-DE" sz="1100" spc="-1" strike="noStrike">
              <a:latin typeface="Arial"/>
            </a:endParaRPr>
          </a:p>
        </p:txBody>
      </p:sp>
      <p:sp>
        <p:nvSpPr>
          <p:cNvPr id="996" name="Textfeld 26"/>
          <p:cNvSpPr/>
          <p:nvPr/>
        </p:nvSpPr>
        <p:spPr>
          <a:xfrm>
            <a:off x="1539720" y="2800080"/>
            <a:ext cx="482760" cy="257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100" spc="-1" strike="noStrike">
                <a:solidFill>
                  <a:srgbClr val="ffffff"/>
                </a:solidFill>
                <a:latin typeface="Spartan"/>
              </a:rPr>
              <a:t>Port</a:t>
            </a:r>
            <a:endParaRPr b="0" lang="de-DE" sz="1100" spc="-1" strike="noStrike">
              <a:latin typeface="Arial"/>
            </a:endParaRPr>
          </a:p>
        </p:txBody>
      </p:sp>
      <p:sp>
        <p:nvSpPr>
          <p:cNvPr id="997" name="Textfeld 27"/>
          <p:cNvSpPr/>
          <p:nvPr/>
        </p:nvSpPr>
        <p:spPr>
          <a:xfrm>
            <a:off x="2074320" y="2810880"/>
            <a:ext cx="482760" cy="25776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100" spc="-1" strike="noStrike">
                <a:solidFill>
                  <a:srgbClr val="ffffff"/>
                </a:solidFill>
                <a:latin typeface="Spartan"/>
              </a:rPr>
              <a:t>Port</a:t>
            </a:r>
            <a:endParaRPr b="0" lang="de-DE" sz="1100" spc="-1" strike="noStrike">
              <a:latin typeface="Arial"/>
            </a:endParaRPr>
          </a:p>
        </p:txBody>
      </p:sp>
      <p:sp>
        <p:nvSpPr>
          <p:cNvPr id="998" name="Ellipse 51"/>
          <p:cNvSpPr/>
          <p:nvPr/>
        </p:nvSpPr>
        <p:spPr>
          <a:xfrm>
            <a:off x="1613160" y="1143720"/>
            <a:ext cx="297360" cy="297360"/>
          </a:xfrm>
          <a:prstGeom prst="ellipse">
            <a:avLst/>
          </a:prstGeom>
          <a:solidFill>
            <a:schemeClr val="tx1"/>
          </a:solidFill>
          <a:ln>
            <a:noFill/>
          </a:ln>
        </p:spPr>
        <p:style>
          <a:lnRef idx="1">
            <a:schemeClr val="accent1"/>
          </a:lnRef>
          <a:fillRef idx="3">
            <a:schemeClr val="accent1"/>
          </a:fillRef>
          <a:effectRef idx="2">
            <a:schemeClr val="accent1"/>
          </a:effectRef>
          <a:fontRef idx="minor"/>
        </p:style>
      </p:sp>
      <p:sp>
        <p:nvSpPr>
          <p:cNvPr id="999" name="Gerader Verbinder 52"/>
          <p:cNvSpPr/>
          <p:nvPr/>
        </p:nvSpPr>
        <p:spPr>
          <a:xfrm>
            <a:off x="1761840" y="1441080"/>
            <a:ext cx="0" cy="287280"/>
          </a:xfrm>
          <a:prstGeom prst="line">
            <a:avLst/>
          </a:prstGeom>
          <a:ln w="31750">
            <a:solidFill>
              <a:srgbClr val="e3e3e3"/>
            </a:solidFill>
          </a:ln>
        </p:spPr>
        <p:style>
          <a:lnRef idx="2">
            <a:schemeClr val="accent1"/>
          </a:lnRef>
          <a:fillRef idx="0">
            <a:schemeClr val="accent1"/>
          </a:fillRef>
          <a:effectRef idx="1">
            <a:schemeClr val="accent1"/>
          </a:effectRef>
          <a:fontRef idx="minor"/>
        </p:style>
      </p:sp>
      <p:sp>
        <p:nvSpPr>
          <p:cNvPr id="1000" name="Abgerundetes Rechteck 28"/>
          <p:cNvSpPr/>
          <p:nvPr/>
        </p:nvSpPr>
        <p:spPr>
          <a:xfrm>
            <a:off x="840600" y="1594440"/>
            <a:ext cx="1870920" cy="696240"/>
          </a:xfrm>
          <a:prstGeom prst="roundRect">
            <a:avLst>
              <a:gd name="adj" fmla="val 16667"/>
            </a:avLst>
          </a:prstGeom>
          <a:solidFill>
            <a:schemeClr val="accent2"/>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Service</a:t>
            </a:r>
            <a:endParaRPr b="0" lang="de-DE" sz="1800" spc="-1" strike="noStrike">
              <a:latin typeface="Arial"/>
            </a:endParaRPr>
          </a:p>
        </p:txBody>
      </p:sp>
      <p:sp>
        <p:nvSpPr>
          <p:cNvPr id="1001" name="Textfeld 54"/>
          <p:cNvSpPr/>
          <p:nvPr/>
        </p:nvSpPr>
        <p:spPr>
          <a:xfrm>
            <a:off x="1802160" y="1158840"/>
            <a:ext cx="111240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DNS-Name</a:t>
            </a:r>
            <a:endParaRPr b="0" lang="de-DE" sz="1200" spc="-1" strike="noStrike">
              <a:latin typeface="Arial"/>
            </a:endParaRPr>
          </a:p>
        </p:txBody>
      </p:sp>
      <p:sp>
        <p:nvSpPr>
          <p:cNvPr id="1002" name="Gerade Verbindung mit Pfeil 56"/>
          <p:cNvSpPr/>
          <p:nvPr/>
        </p:nvSpPr>
        <p:spPr>
          <a:xfrm>
            <a:off x="1776240" y="2290680"/>
            <a:ext cx="4680" cy="49644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1003" name="Rechteck 62"/>
          <p:cNvSpPr/>
          <p:nvPr/>
        </p:nvSpPr>
        <p:spPr>
          <a:xfrm rot="16200000">
            <a:off x="99360" y="3922200"/>
            <a:ext cx="1296720" cy="415800"/>
          </a:xfrm>
          <a:prstGeom prst="rect">
            <a:avLst/>
          </a:prstGeom>
          <a:solidFill>
            <a:srgbClr val="ffffcc"/>
          </a:solidFill>
          <a:ln>
            <a:solidFill>
              <a:srgbClr val="ffffff">
                <a:lumMod val="65000"/>
              </a:srgbClr>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400" spc="-1" strike="noStrike">
                <a:solidFill>
                  <a:srgbClr val="808080"/>
                </a:solidFill>
                <a:latin typeface="Spartan"/>
              </a:rPr>
              <a:t>Label: &lt;K,V&gt;</a:t>
            </a:r>
            <a:endParaRPr b="0" lang="de-DE" sz="1400" spc="-1" strike="noStrike">
              <a:latin typeface="Arial"/>
            </a:endParaRPr>
          </a:p>
        </p:txBody>
      </p:sp>
      <p:sp>
        <p:nvSpPr>
          <p:cNvPr id="1004" name="Abgerundetes Rechteck 63"/>
          <p:cNvSpPr/>
          <p:nvPr/>
        </p:nvSpPr>
        <p:spPr>
          <a:xfrm>
            <a:off x="3679200" y="3863880"/>
            <a:ext cx="1870920" cy="696240"/>
          </a:xfrm>
          <a:prstGeom prst="roundRect">
            <a:avLst>
              <a:gd name="adj" fmla="val 16667"/>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Replication</a:t>
            </a:r>
            <a:br/>
            <a:r>
              <a:rPr b="0" lang="de-DE" sz="1800" spc="-1" strike="noStrike">
                <a:solidFill>
                  <a:srgbClr val="ffffff"/>
                </a:solidFill>
                <a:latin typeface="Spartan"/>
              </a:rPr>
              <a:t>Controller</a:t>
            </a:r>
            <a:endParaRPr b="0" lang="de-DE" sz="1800" spc="-1" strike="noStrike">
              <a:latin typeface="Arial"/>
            </a:endParaRPr>
          </a:p>
        </p:txBody>
      </p:sp>
      <p:sp>
        <p:nvSpPr>
          <p:cNvPr id="1005" name="Gerade Verbindung mit Pfeil 65"/>
          <p:cNvSpPr/>
          <p:nvPr/>
        </p:nvSpPr>
        <p:spPr>
          <a:xfrm flipH="1" flipV="1">
            <a:off x="2699640" y="4210920"/>
            <a:ext cx="979200" cy="36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1006" name="Textfeld 30"/>
          <p:cNvSpPr/>
          <p:nvPr/>
        </p:nvSpPr>
        <p:spPr>
          <a:xfrm>
            <a:off x="1717920" y="2378160"/>
            <a:ext cx="850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Selector</a:t>
            </a:r>
            <a:endParaRPr b="0" lang="de-DE" sz="1200" spc="-1" strike="noStrike">
              <a:latin typeface="Arial"/>
            </a:endParaRPr>
          </a:p>
        </p:txBody>
      </p:sp>
      <p:sp>
        <p:nvSpPr>
          <p:cNvPr id="1007" name="Textfeld 31"/>
          <p:cNvSpPr/>
          <p:nvPr/>
        </p:nvSpPr>
        <p:spPr>
          <a:xfrm>
            <a:off x="2807640" y="4247280"/>
            <a:ext cx="85032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Selector</a:t>
            </a:r>
            <a:endParaRPr b="0" lang="de-DE" sz="1200" spc="-1" strike="noStrike">
              <a:latin typeface="Arial"/>
            </a:endParaRPr>
          </a:p>
        </p:txBody>
      </p:sp>
      <p:sp>
        <p:nvSpPr>
          <p:cNvPr id="1008" name="Rechteck 9"/>
          <p:cNvSpPr/>
          <p:nvPr/>
        </p:nvSpPr>
        <p:spPr>
          <a:xfrm>
            <a:off x="3984120" y="2919240"/>
            <a:ext cx="1871640" cy="364680"/>
          </a:xfrm>
          <a:prstGeom prst="rect">
            <a:avLst/>
          </a:prstGeom>
          <a:noFill/>
          <a:ln w="0">
            <a:noFill/>
          </a:ln>
        </p:spPr>
        <p:style>
          <a:lnRef idx="0"/>
          <a:fillRef idx="0"/>
          <a:effectRef idx="0"/>
          <a:fontRef idx="minor"/>
        </p:style>
        <p:txBody>
          <a:bodyPr lIns="90000" rIns="90000" tIns="45000" bIns="45000">
            <a:spAutoFit/>
          </a:bodyPr>
          <a:p>
            <a:pPr algn="ctr">
              <a:lnSpc>
                <a:spcPct val="100000"/>
              </a:lnSpc>
              <a:tabLst>
                <a:tab algn="l" pos="0"/>
              </a:tabLst>
            </a:pPr>
            <a:r>
              <a:rPr b="0" lang="de-DE" sz="1800" spc="-1" strike="noStrike">
                <a:solidFill>
                  <a:srgbClr val="000000"/>
                </a:solidFill>
                <a:latin typeface="Spartan"/>
              </a:rPr>
              <a:t>Deployment</a:t>
            </a:r>
            <a:endParaRPr b="0" lang="de-DE" sz="1800" spc="-1" strike="noStrike">
              <a:latin typeface="Arial"/>
            </a:endParaRPr>
          </a:p>
        </p:txBody>
      </p:sp>
      <p:sp>
        <p:nvSpPr>
          <p:cNvPr id="1009" name="Textfeld 35"/>
          <p:cNvSpPr/>
          <p:nvPr/>
        </p:nvSpPr>
        <p:spPr>
          <a:xfrm>
            <a:off x="5850720" y="2414520"/>
            <a:ext cx="6171120" cy="1369080"/>
          </a:xfrm>
          <a:prstGeom prst="rect">
            <a:avLst/>
          </a:prstGeom>
          <a:solidFill>
            <a:srgbClr val="ffffcc"/>
          </a:solidFill>
          <a:ln w="0">
            <a:noFill/>
          </a:ln>
        </p:spPr>
        <p:style>
          <a:lnRef idx="0"/>
          <a:fillRef idx="0"/>
          <a:effectRef idx="0"/>
          <a:fontRef idx="minor"/>
        </p:style>
        <p:txBody>
          <a:bodyPr lIns="90000" rIns="90000" tIns="45000" bIns="45000">
            <a:spAutoFit/>
          </a:bodyPr>
          <a:p>
            <a:pPr>
              <a:lnSpc>
                <a:spcPct val="100000"/>
              </a:lnSpc>
              <a:tabLst>
                <a:tab algn="l" pos="0"/>
              </a:tabLst>
            </a:pPr>
            <a:r>
              <a:rPr b="1" lang="de-DE" sz="1400" spc="-1" strike="noStrike">
                <a:solidFill>
                  <a:srgbClr val="000000"/>
                </a:solidFill>
                <a:latin typeface="Spartan"/>
              </a:rPr>
              <a:t>Pod</a:t>
            </a:r>
            <a:r>
              <a:rPr b="0" lang="de-DE" sz="1400" spc="-1" strike="noStrike">
                <a:solidFill>
                  <a:srgbClr val="000000"/>
                </a:solidFill>
                <a:latin typeface="Spartan"/>
              </a:rPr>
              <a:t>: Gruppe an Containern, die auf dem selben Knoten laufen und sich eine Netzwerk-Schnittstelle inklusive einer dedizierten IP, persistente Volumes und Umgebungsvariablen teilen. Ein Pod ist die atomare Scheduling-Einheit in K8s. Ein Pod kann über sog. </a:t>
            </a:r>
            <a:r>
              <a:rPr b="0" i="1" lang="de-DE" sz="1400" spc="-1" strike="noStrike">
                <a:solidFill>
                  <a:srgbClr val="000000"/>
                </a:solidFill>
                <a:latin typeface="Spartan"/>
              </a:rPr>
              <a:t>Labels</a:t>
            </a:r>
            <a:r>
              <a:rPr b="0" lang="de-DE" sz="1400" spc="-1" strike="noStrike">
                <a:solidFill>
                  <a:srgbClr val="000000"/>
                </a:solidFill>
                <a:latin typeface="Spartan"/>
              </a:rPr>
              <a:t> markiert werden, das sind frei definierbare Schlüssel-Wert-Paare.</a:t>
            </a:r>
            <a:endParaRPr b="0" lang="de-DE" sz="1400" spc="-1" strike="noStrike">
              <a:latin typeface="Arial"/>
            </a:endParaRPr>
          </a:p>
        </p:txBody>
      </p:sp>
      <p:sp>
        <p:nvSpPr>
          <p:cNvPr id="1010" name="Textfeld 36"/>
          <p:cNvSpPr/>
          <p:nvPr/>
        </p:nvSpPr>
        <p:spPr>
          <a:xfrm>
            <a:off x="5850720" y="4100760"/>
            <a:ext cx="6048360" cy="942840"/>
          </a:xfrm>
          <a:prstGeom prst="rect">
            <a:avLst/>
          </a:prstGeom>
          <a:solidFill>
            <a:srgbClr val="ffffcc"/>
          </a:solidFill>
          <a:ln w="0">
            <a:noFill/>
          </a:ln>
        </p:spPr>
        <p:style>
          <a:lnRef idx="0"/>
          <a:fillRef idx="0"/>
          <a:effectRef idx="0"/>
          <a:fontRef idx="minor"/>
        </p:style>
        <p:txBody>
          <a:bodyPr lIns="90000" rIns="90000" tIns="45000" bIns="45000">
            <a:spAutoFit/>
          </a:bodyPr>
          <a:p>
            <a:pPr>
              <a:lnSpc>
                <a:spcPct val="100000"/>
              </a:lnSpc>
              <a:tabLst>
                <a:tab algn="l" pos="0"/>
              </a:tabLst>
            </a:pPr>
            <a:r>
              <a:rPr b="1" lang="de-DE" sz="1400" spc="-1" strike="noStrike">
                <a:solidFill>
                  <a:srgbClr val="000000"/>
                </a:solidFill>
                <a:latin typeface="Spartan"/>
              </a:rPr>
              <a:t>Replication Controller</a:t>
            </a:r>
            <a:r>
              <a:rPr b="0" lang="de-DE" sz="1400" spc="-1" strike="noStrike">
                <a:solidFill>
                  <a:srgbClr val="000000"/>
                </a:solidFill>
                <a:latin typeface="Spartan"/>
              </a:rPr>
              <a:t>: stellen sicher, dass eine spezifizierte Anzahl an Instanzen pro Pod ständig läuft. Ist für Reaktionen im Fehlerfall (Re-Scheduling), Skalierung und Rollouts (Canary Rollouts, Rollout Tracks, ..) zuständig.</a:t>
            </a:r>
            <a:endParaRPr b="0" lang="de-DE" sz="1400" spc="-1" strike="noStrike">
              <a:latin typeface="Arial"/>
            </a:endParaRPr>
          </a:p>
        </p:txBody>
      </p:sp>
      <p:sp>
        <p:nvSpPr>
          <p:cNvPr id="1011" name="Textfeld 38"/>
          <p:cNvSpPr/>
          <p:nvPr/>
        </p:nvSpPr>
        <p:spPr>
          <a:xfrm>
            <a:off x="2972880" y="1237680"/>
            <a:ext cx="6441840" cy="1155960"/>
          </a:xfrm>
          <a:prstGeom prst="rect">
            <a:avLst/>
          </a:prstGeom>
          <a:solidFill>
            <a:srgbClr val="ffffcc"/>
          </a:solidFill>
          <a:ln w="0">
            <a:noFill/>
          </a:ln>
        </p:spPr>
        <p:style>
          <a:lnRef idx="0"/>
          <a:fillRef idx="0"/>
          <a:effectRef idx="0"/>
          <a:fontRef idx="minor"/>
        </p:style>
        <p:txBody>
          <a:bodyPr lIns="90000" rIns="90000" tIns="45000" bIns="45000">
            <a:spAutoFit/>
          </a:bodyPr>
          <a:p>
            <a:pPr>
              <a:lnSpc>
                <a:spcPct val="100000"/>
              </a:lnSpc>
              <a:tabLst>
                <a:tab algn="l" pos="0"/>
              </a:tabLst>
            </a:pPr>
            <a:r>
              <a:rPr b="1" lang="de-DE" sz="1400" spc="-1" strike="noStrike">
                <a:solidFill>
                  <a:srgbClr val="000000"/>
                </a:solidFill>
                <a:latin typeface="Spartan"/>
              </a:rPr>
              <a:t>Service</a:t>
            </a:r>
            <a:r>
              <a:rPr b="0" lang="de-DE" sz="1400" spc="-1" strike="noStrike">
                <a:solidFill>
                  <a:srgbClr val="000000"/>
                </a:solidFill>
                <a:latin typeface="Spartan"/>
              </a:rPr>
              <a:t>: Endpunkt unter einem definierten DNS-Namen, der Aufrufe an die Pods im Hintergrund verteilt (Load Balancing, Failover). Die für einen Service relevanten Pods werden über ihre Labels selektiert, z.B.: </a:t>
            </a:r>
            <a:r>
              <a:rPr b="0" lang="de-DE" sz="1400" spc="-1" strike="noStrike">
                <a:solidFill>
                  <a:srgbClr val="000000"/>
                </a:solidFill>
                <a:latin typeface="Spartan"/>
              </a:rPr>
              <a:t>role = apache, env != test, tier in (web, app)</a:t>
            </a:r>
            <a:endParaRPr b="0" lang="de-DE" sz="1400" spc="-1" strike="noStrike">
              <a:latin typeface="Arial"/>
            </a:endParaRPr>
          </a:p>
        </p:txBody>
      </p:sp>
      <p:sp>
        <p:nvSpPr>
          <p:cNvPr id="1012" name="Textfeld 39"/>
          <p:cNvSpPr/>
          <p:nvPr/>
        </p:nvSpPr>
        <p:spPr>
          <a:xfrm>
            <a:off x="5076000" y="5281200"/>
            <a:ext cx="6683760" cy="942840"/>
          </a:xfrm>
          <a:prstGeom prst="rect">
            <a:avLst/>
          </a:prstGeom>
          <a:solidFill>
            <a:srgbClr val="ffffcc"/>
          </a:solidFill>
          <a:ln w="0">
            <a:noFill/>
          </a:ln>
        </p:spPr>
        <p:style>
          <a:lnRef idx="0"/>
          <a:fillRef idx="0"/>
          <a:effectRef idx="0"/>
          <a:fontRef idx="minor"/>
        </p:style>
        <p:txBody>
          <a:bodyPr lIns="90000" rIns="90000" tIns="45000" bIns="45000">
            <a:spAutoFit/>
          </a:bodyPr>
          <a:p>
            <a:pPr>
              <a:lnSpc>
                <a:spcPct val="100000"/>
              </a:lnSpc>
              <a:tabLst>
                <a:tab algn="l" pos="0"/>
              </a:tabLst>
            </a:pPr>
            <a:r>
              <a:rPr b="1" lang="de-DE" sz="1400" spc="-1" strike="noStrike">
                <a:solidFill>
                  <a:srgbClr val="000000"/>
                </a:solidFill>
                <a:latin typeface="Spartan"/>
              </a:rPr>
              <a:t>Deployment</a:t>
            </a:r>
            <a:r>
              <a:rPr b="0" lang="de-DE" sz="1400" spc="-1" strike="noStrike">
                <a:solidFill>
                  <a:srgbClr val="000000"/>
                </a:solidFill>
                <a:latin typeface="Spartan"/>
              </a:rPr>
              <a:t>: Klammer um einen gewünschten Zielzustand im Cluster in Form eines Pods mit dazugehörigem Replication Controller. Ein Deployment bezieht sich nicht auf Services, da diese in der K8s-Philosophie einen von Pods unabhängigen Lebenszyklus haben.</a:t>
            </a:r>
            <a:endParaRPr b="0" lang="de-DE" sz="1400" spc="-1" strike="noStrike">
              <a:latin typeface="Arial"/>
            </a:endParaRPr>
          </a:p>
        </p:txBody>
      </p:sp>
      <p:pic>
        <p:nvPicPr>
          <p:cNvPr id="1013" name="" descr=""/>
          <p:cNvPicPr/>
          <p:nvPr/>
        </p:nvPicPr>
        <p:blipFill>
          <a:blip r:embed="rId1"/>
          <a:stretch/>
        </p:blipFill>
        <p:spPr>
          <a:xfrm>
            <a:off x="360" y="0"/>
            <a:ext cx="360" cy="360"/>
          </a:xfrm>
          <a:prstGeom prst="rect">
            <a:avLst/>
          </a:prstGeom>
          <a:ln w="0">
            <a:noFill/>
          </a:ln>
        </p:spPr>
      </p:pic>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indefinite"/>
                      </p:stCondLst>
                      <p:childTnLst>
                        <p:par>
                          <p:cTn id="132" fill="hold">
                            <p:stCondLst>
                              <p:cond delay="0"/>
                            </p:stCondLst>
                            <p:childTnLst>
                              <p:par>
                                <p:cTn id="133" nodeType="clickEffect" fill="hold" presetClass="entr" presetID="1">
                                  <p:stCondLst>
                                    <p:cond delay="0"/>
                                  </p:stCondLst>
                                  <p:childTnLst>
                                    <p:set>
                                      <p:cBhvr>
                                        <p:cTn id="134" dur="1" fill="hold">
                                          <p:stCondLst>
                                            <p:cond delay="0"/>
                                          </p:stCondLst>
                                        </p:cTn>
                                        <p:tgtEl>
                                          <p:spTgt spid="10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
                                  <p:stCondLst>
                                    <p:cond delay="0"/>
                                  </p:stCondLst>
                                  <p:childTnLst>
                                    <p:set>
                                      <p:cBhvr>
                                        <p:cTn id="138" dur="1" fill="hold">
                                          <p:stCondLst>
                                            <p:cond delay="0"/>
                                          </p:stCondLst>
                                        </p:cTn>
                                        <p:tgtEl>
                                          <p:spTgt spid="1009"/>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1010"/>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en-US" sz="2400" spc="-21" strike="noStrike">
                <a:solidFill>
                  <a:srgbClr val="000000"/>
                </a:solidFill>
                <a:latin typeface="Spartan"/>
              </a:rPr>
              <a:t>Weitere Konzepte von Kubernetes</a:t>
            </a:r>
            <a:endParaRPr b="0" lang="de-DE" sz="2400" spc="-1" strike="noStrike">
              <a:solidFill>
                <a:srgbClr val="000000"/>
              </a:solidFill>
              <a:latin typeface="Spartan"/>
            </a:endParaRPr>
          </a:p>
        </p:txBody>
      </p:sp>
      <p:sp>
        <p:nvSpPr>
          <p:cNvPr id="1015"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57DD63AC-219E-495B-B632-4BB44B6A9355}" type="slidenum">
              <a:rPr b="0" lang="de-DE" sz="800" spc="-1" strike="noStrike">
                <a:solidFill>
                  <a:srgbClr val="000000"/>
                </a:solidFill>
                <a:latin typeface="Spartan"/>
              </a:rPr>
              <a:t>43</a:t>
            </a:fld>
            <a:endParaRPr b="0" lang="de-DE" sz="800" spc="-1" strike="noStrike">
              <a:latin typeface="Times New Roman"/>
            </a:endParaRPr>
          </a:p>
        </p:txBody>
      </p:sp>
      <p:sp>
        <p:nvSpPr>
          <p:cNvPr id="1016" name="Textplatzhalter 3"/>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0" lang="en-US" sz="1600" spc="-1" strike="noStrike">
                <a:solidFill>
                  <a:srgbClr val="000000"/>
                </a:solidFill>
                <a:latin typeface="Spartan"/>
              </a:rPr>
              <a:t>Anwendungen:</a:t>
            </a:r>
            <a:endParaRPr b="0" lang="de-DE" sz="1600" spc="-1" strike="noStrike">
              <a:solidFill>
                <a:srgbClr val="000000"/>
              </a:solidFill>
              <a:latin typeface="Spartan"/>
            </a:endParaRPr>
          </a:p>
          <a:p>
            <a:pPr lvl="1" marL="468000" indent="-467640">
              <a:lnSpc>
                <a:spcPct val="125000"/>
              </a:lnSpc>
              <a:spcAft>
                <a:spcPts val="1599"/>
              </a:spcAft>
              <a:buSzPct val="100051"/>
              <a:buBlip>
                <a:blip r:embed="rId1"/>
              </a:buBlip>
              <a:tabLst>
                <a:tab algn="l" pos="0"/>
              </a:tabLst>
            </a:pPr>
            <a:r>
              <a:rPr b="0" lang="en-US" sz="1600" spc="-1" strike="noStrike">
                <a:solidFill>
                  <a:srgbClr val="000000"/>
                </a:solidFill>
                <a:latin typeface="Spartan"/>
              </a:rPr>
              <a:t>StatefulSet: Wenn eine Anwendung doch einen Zustand braucht</a:t>
            </a:r>
            <a:endParaRPr b="0" lang="de-DE" sz="1600" spc="-1" strike="noStrike">
              <a:solidFill>
                <a:srgbClr val="000000"/>
              </a:solidFill>
              <a:latin typeface="Spartan"/>
            </a:endParaRPr>
          </a:p>
          <a:p>
            <a:pPr lvl="1" marL="468000" indent="-467640">
              <a:lnSpc>
                <a:spcPct val="125000"/>
              </a:lnSpc>
              <a:spcAft>
                <a:spcPts val="1599"/>
              </a:spcAft>
              <a:buSzPct val="100051"/>
              <a:buBlip>
                <a:blip r:embed="rId2"/>
              </a:buBlip>
              <a:tabLst>
                <a:tab algn="l" pos="0"/>
              </a:tabLst>
            </a:pPr>
            <a:r>
              <a:rPr b="0" lang="en-US" sz="1600" spc="-1" strike="noStrike">
                <a:solidFill>
                  <a:srgbClr val="000000"/>
                </a:solidFill>
                <a:latin typeface="Spartan"/>
              </a:rPr>
              <a:t>Persistent Volumes: Zugriff auf persistenten Speicher</a:t>
            </a: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Global:</a:t>
            </a:r>
            <a:endParaRPr b="0" lang="de-DE" sz="1600" spc="-1" strike="noStrike">
              <a:solidFill>
                <a:srgbClr val="000000"/>
              </a:solidFill>
              <a:latin typeface="Spartan"/>
            </a:endParaRPr>
          </a:p>
          <a:p>
            <a:pPr lvl="1" marL="468000" indent="-467640">
              <a:lnSpc>
                <a:spcPct val="125000"/>
              </a:lnSpc>
              <a:spcAft>
                <a:spcPts val="1599"/>
              </a:spcAft>
              <a:buSzPct val="100051"/>
              <a:buBlip>
                <a:blip r:embed="rId3"/>
              </a:buBlip>
              <a:tabLst>
                <a:tab algn="l" pos="0"/>
              </a:tabLst>
            </a:pPr>
            <a:r>
              <a:rPr b="0" lang="en-US" sz="1600" spc="-1" strike="noStrike">
                <a:solidFill>
                  <a:srgbClr val="000000"/>
                </a:solidFill>
                <a:latin typeface="Spartan"/>
              </a:rPr>
              <a:t>DaemonSet: Wenn ein Dienst auf jedem Node im Cluster laufen muss</a:t>
            </a:r>
            <a:endParaRPr b="0" lang="de-DE" sz="1600" spc="-1" strike="noStrike">
              <a:solidFill>
                <a:srgbClr val="000000"/>
              </a:solidFill>
              <a:latin typeface="Spartan"/>
            </a:endParaRPr>
          </a:p>
          <a:p>
            <a:pPr lvl="1" marL="468000" indent="-467640">
              <a:lnSpc>
                <a:spcPct val="125000"/>
              </a:lnSpc>
              <a:spcAft>
                <a:spcPts val="1599"/>
              </a:spcAft>
              <a:buSzPct val="100051"/>
              <a:buBlip>
                <a:blip r:embed="rId4"/>
              </a:buBlip>
              <a:tabLst>
                <a:tab algn="l" pos="0"/>
              </a:tabLst>
            </a:pPr>
            <a:r>
              <a:rPr b="0" lang="en-US" sz="1600" spc="-1" strike="noStrike">
                <a:solidFill>
                  <a:srgbClr val="000000"/>
                </a:solidFill>
                <a:latin typeface="Spartan"/>
              </a:rPr>
              <a:t>Job: Wenn eine Aufgabe regelmäßig ausgeführt werden muss</a:t>
            </a: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Security:</a:t>
            </a:r>
            <a:endParaRPr b="0" lang="de-DE" sz="1600" spc="-1" strike="noStrike">
              <a:solidFill>
                <a:srgbClr val="000000"/>
              </a:solidFill>
              <a:latin typeface="Spartan"/>
            </a:endParaRPr>
          </a:p>
          <a:p>
            <a:pPr lvl="1" marL="468000" indent="-467640">
              <a:lnSpc>
                <a:spcPct val="125000"/>
              </a:lnSpc>
              <a:spcAft>
                <a:spcPts val="1599"/>
              </a:spcAft>
              <a:buSzPct val="100051"/>
              <a:buBlip>
                <a:blip r:embed="rId5"/>
              </a:buBlip>
              <a:tabLst>
                <a:tab algn="l" pos="0"/>
              </a:tabLst>
            </a:pPr>
            <a:r>
              <a:rPr b="0" lang="en-US" sz="1600" spc="-1" strike="noStrike">
                <a:solidFill>
                  <a:srgbClr val="000000"/>
                </a:solidFill>
                <a:latin typeface="Spartan"/>
              </a:rPr>
              <a:t>Network Policies: Wer darf mit wem kommunizieren?</a:t>
            </a:r>
            <a:endParaRPr b="0" lang="de-DE" sz="1600" spc="-1" strike="noStrike">
              <a:solidFill>
                <a:srgbClr val="000000"/>
              </a:solidFill>
              <a:latin typeface="Spartan"/>
            </a:endParaRPr>
          </a:p>
        </p:txBody>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22" presetSubtype="4">
                                  <p:stCondLst>
                                    <p:cond delay="0"/>
                                  </p:stCondLst>
                                  <p:childTnLst>
                                    <p:set>
                                      <p:cBhvr>
                                        <p:cTn id="152" dur="1" fill="hold">
                                          <p:stCondLst>
                                            <p:cond delay="0"/>
                                          </p:stCondLst>
                                        </p:cTn>
                                        <p:tgtEl>
                                          <p:spTgt spid="1016">
                                            <p:txEl>
                                              <p:pRg st="3" end="3"/>
                                            </p:txEl>
                                          </p:spTgt>
                                        </p:tgtEl>
                                        <p:attrNameLst>
                                          <p:attrName>style.visibility</p:attrName>
                                        </p:attrNameLst>
                                      </p:cBhvr>
                                      <p:to>
                                        <p:strVal val="visible"/>
                                      </p:to>
                                    </p:set>
                                    <p:animEffect filter="wipe(down)" transition="in">
                                      <p:cBhvr additive="repl">
                                        <p:cTn id="153" dur="500"/>
                                        <p:tgtEl>
                                          <p:spTgt spid="1016">
                                            <p:txEl>
                                              <p:pRg st="3" end="3"/>
                                            </p:txEl>
                                          </p:spTgt>
                                        </p:tgtEl>
                                      </p:cBhvr>
                                    </p:animEffect>
                                  </p:childTnLst>
                                </p:cTn>
                              </p:par>
                              <p:par>
                                <p:cTn id="154" nodeType="withEffect" fill="hold" presetClass="entr" presetID="22" presetSubtype="4">
                                  <p:stCondLst>
                                    <p:cond delay="0"/>
                                  </p:stCondLst>
                                  <p:childTnLst>
                                    <p:set>
                                      <p:cBhvr>
                                        <p:cTn id="155" dur="1" fill="hold">
                                          <p:stCondLst>
                                            <p:cond delay="0"/>
                                          </p:stCondLst>
                                        </p:cTn>
                                        <p:tgtEl>
                                          <p:spTgt spid="1016">
                                            <p:txEl>
                                              <p:pRg st="4" end="4"/>
                                            </p:txEl>
                                          </p:spTgt>
                                        </p:tgtEl>
                                        <p:attrNameLst>
                                          <p:attrName>style.visibility</p:attrName>
                                        </p:attrNameLst>
                                      </p:cBhvr>
                                      <p:to>
                                        <p:strVal val="visible"/>
                                      </p:to>
                                    </p:set>
                                    <p:animEffect filter="wipe(down)" transition="in">
                                      <p:cBhvr additive="repl">
                                        <p:cTn id="156" dur="500"/>
                                        <p:tgtEl>
                                          <p:spTgt spid="1016">
                                            <p:txEl>
                                              <p:pRg st="4" end="4"/>
                                            </p:txEl>
                                          </p:spTgt>
                                        </p:tgtEl>
                                      </p:cBhvr>
                                    </p:animEffect>
                                  </p:childTnLst>
                                </p:cTn>
                              </p:par>
                              <p:par>
                                <p:cTn id="157" nodeType="withEffect" fill="hold" presetClass="entr" presetID="22" presetSubtype="4">
                                  <p:stCondLst>
                                    <p:cond delay="0"/>
                                  </p:stCondLst>
                                  <p:childTnLst>
                                    <p:set>
                                      <p:cBhvr>
                                        <p:cTn id="158" dur="1" fill="hold">
                                          <p:stCondLst>
                                            <p:cond delay="0"/>
                                          </p:stCondLst>
                                        </p:cTn>
                                        <p:tgtEl>
                                          <p:spTgt spid="1016">
                                            <p:txEl>
                                              <p:pRg st="5" end="5"/>
                                            </p:txEl>
                                          </p:spTgt>
                                        </p:tgtEl>
                                        <p:attrNameLst>
                                          <p:attrName>style.visibility</p:attrName>
                                        </p:attrNameLst>
                                      </p:cBhvr>
                                      <p:to>
                                        <p:strVal val="visible"/>
                                      </p:to>
                                    </p:set>
                                    <p:animEffect filter="wipe(down)" transition="in">
                                      <p:cBhvr additive="repl">
                                        <p:cTn id="159" dur="500"/>
                                        <p:tgtEl>
                                          <p:spTgt spid="1016">
                                            <p:txEl>
                                              <p:pRg st="5" end="5"/>
                                            </p:txEl>
                                          </p:spTgt>
                                        </p:tgtEl>
                                      </p:cBhvr>
                                    </p:animEffec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22" presetSubtype="4">
                                  <p:stCondLst>
                                    <p:cond delay="0"/>
                                  </p:stCondLst>
                                  <p:childTnLst>
                                    <p:set>
                                      <p:cBhvr>
                                        <p:cTn id="163" dur="1" fill="hold">
                                          <p:stCondLst>
                                            <p:cond delay="0"/>
                                          </p:stCondLst>
                                        </p:cTn>
                                        <p:tgtEl>
                                          <p:spTgt spid="1016">
                                            <p:txEl>
                                              <p:pRg st="6" end="6"/>
                                            </p:txEl>
                                          </p:spTgt>
                                        </p:tgtEl>
                                        <p:attrNameLst>
                                          <p:attrName>style.visibility</p:attrName>
                                        </p:attrNameLst>
                                      </p:cBhvr>
                                      <p:to>
                                        <p:strVal val="visible"/>
                                      </p:to>
                                    </p:set>
                                    <p:animEffect filter="wipe(down)" transition="in">
                                      <p:cBhvr additive="repl">
                                        <p:cTn id="164" dur="500"/>
                                        <p:tgtEl>
                                          <p:spTgt spid="1016">
                                            <p:txEl>
                                              <p:pRg st="6" end="6"/>
                                            </p:txEl>
                                          </p:spTgt>
                                        </p:tgtEl>
                                      </p:cBhvr>
                                    </p:animEffect>
                                  </p:childTnLst>
                                </p:cTn>
                              </p:par>
                              <p:par>
                                <p:cTn id="165" nodeType="withEffect" fill="hold" presetClass="entr" presetID="22" presetSubtype="4">
                                  <p:stCondLst>
                                    <p:cond delay="0"/>
                                  </p:stCondLst>
                                  <p:childTnLst>
                                    <p:set>
                                      <p:cBhvr>
                                        <p:cTn id="166" dur="1" fill="hold">
                                          <p:stCondLst>
                                            <p:cond delay="0"/>
                                          </p:stCondLst>
                                        </p:cTn>
                                        <p:tgtEl>
                                          <p:spTgt spid="1016">
                                            <p:txEl>
                                              <p:pRg st="7" end="7"/>
                                            </p:txEl>
                                          </p:spTgt>
                                        </p:tgtEl>
                                        <p:attrNameLst>
                                          <p:attrName>style.visibility</p:attrName>
                                        </p:attrNameLst>
                                      </p:cBhvr>
                                      <p:to>
                                        <p:strVal val="visible"/>
                                      </p:to>
                                    </p:set>
                                    <p:animEffect filter="wipe(down)" transition="in">
                                      <p:cBhvr additive="repl">
                                        <p:cTn id="167" dur="500"/>
                                        <p:tgtEl>
                                          <p:spTgt spid="1016">
                                            <p:txEl>
                                              <p:pRg st="7" end="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17" name="Title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Helm: Verwaltung von Applikationspaketen für Kubernetes.</a:t>
            </a:r>
            <a:endParaRPr b="0" lang="de-DE" sz="2400" spc="-1" strike="noStrike">
              <a:solidFill>
                <a:srgbClr val="000000"/>
              </a:solidFill>
              <a:latin typeface="Spartan"/>
            </a:endParaRPr>
          </a:p>
        </p:txBody>
      </p:sp>
      <p:sp>
        <p:nvSpPr>
          <p:cNvPr id="1018" name="Slide Number Placehold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9A3E8188-EA31-42F8-84DF-D55B3AE0C2AC}" type="slidenum">
              <a:rPr b="0" lang="de-DE" sz="800" spc="-1" strike="noStrike">
                <a:solidFill>
                  <a:srgbClr val="000000"/>
                </a:solidFill>
                <a:latin typeface="Spartan"/>
              </a:rPr>
              <a:t>43</a:t>
            </a:fld>
            <a:endParaRPr b="0" lang="de-DE" sz="800" spc="-1" strike="noStrike">
              <a:latin typeface="Times New Roman"/>
            </a:endParaRPr>
          </a:p>
        </p:txBody>
      </p:sp>
      <p:sp>
        <p:nvSpPr>
          <p:cNvPr id="1019" name="Textplatzhalter 5"/>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pic>
        <p:nvPicPr>
          <p:cNvPr id="1020" name="Picture 3" descr=""/>
          <p:cNvPicPr/>
          <p:nvPr/>
        </p:nvPicPr>
        <p:blipFill>
          <a:blip r:embed="rId1"/>
          <a:stretch/>
        </p:blipFill>
        <p:spPr>
          <a:xfrm>
            <a:off x="1081080" y="1224720"/>
            <a:ext cx="9442800" cy="53956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21" name="Titel 1"/>
          <p:cNvSpPr txBox="1"/>
          <p:nvPr/>
        </p:nvSpPr>
        <p:spPr>
          <a:xfrm>
            <a:off x="540000" y="507960"/>
            <a:ext cx="10259640" cy="809640"/>
          </a:xfrm>
          <a:prstGeom prst="rect">
            <a:avLst/>
          </a:prstGeom>
          <a:noFill/>
          <a:ln w="0">
            <a:noFill/>
          </a:ln>
        </p:spPr>
        <p:txBody>
          <a:bodyPr lIns="0" rIns="0" tIns="0" bIns="0">
            <a:normAutofit/>
          </a:bodyPr>
          <a:p>
            <a:pPr>
              <a:lnSpc>
                <a:spcPct val="110000"/>
              </a:lnSpc>
            </a:pPr>
            <a:r>
              <a:rPr b="1" lang="de-DE" sz="2400" spc="-21" strike="noStrike">
                <a:solidFill>
                  <a:srgbClr val="000000"/>
                </a:solidFill>
                <a:latin typeface="Spartan"/>
              </a:rPr>
              <a:t>Helm: Verwaltung von Applikationspaketen für Kubernetes.</a:t>
            </a:r>
            <a:endParaRPr b="0" lang="de-DE" sz="2400" spc="-1" strike="noStrike">
              <a:solidFill>
                <a:srgbClr val="000000"/>
              </a:solidFill>
              <a:latin typeface="Spartan"/>
            </a:endParaRPr>
          </a:p>
        </p:txBody>
      </p:sp>
      <p:sp>
        <p:nvSpPr>
          <p:cNvPr id="1022"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9C8E9DB0-7EED-442F-A7DD-6FF3632BB895}" type="slidenum">
              <a:rPr b="0" lang="de-DE" sz="1000" spc="-1" strike="noStrike">
                <a:latin typeface="Arial"/>
              </a:rPr>
              <a:t>48</a:t>
            </a:fld>
            <a:endParaRPr b="0" lang="de-DE" sz="1000" spc="-1" strike="noStrike">
              <a:latin typeface="Times New Roman"/>
            </a:endParaRPr>
          </a:p>
        </p:txBody>
      </p:sp>
      <p:sp>
        <p:nvSpPr>
          <p:cNvPr id="1023" name="Textplatzhalter 8"/>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pic>
        <p:nvPicPr>
          <p:cNvPr id="1024" name="Grafik 4" descr=""/>
          <p:cNvPicPr/>
          <p:nvPr/>
        </p:nvPicPr>
        <p:blipFill>
          <a:blip r:embed="rId1"/>
          <a:stretch/>
        </p:blipFill>
        <p:spPr>
          <a:xfrm>
            <a:off x="2782080" y="995040"/>
            <a:ext cx="6627600" cy="1963800"/>
          </a:xfrm>
          <a:prstGeom prst="rect">
            <a:avLst/>
          </a:prstGeom>
          <a:ln w="0">
            <a:noFill/>
          </a:ln>
        </p:spPr>
      </p:pic>
      <p:pic>
        <p:nvPicPr>
          <p:cNvPr id="1025" name="Grafik 5" descr=""/>
          <p:cNvPicPr/>
          <p:nvPr/>
        </p:nvPicPr>
        <p:blipFill>
          <a:blip r:embed="rId2"/>
          <a:stretch/>
        </p:blipFill>
        <p:spPr>
          <a:xfrm>
            <a:off x="2299680" y="2959200"/>
            <a:ext cx="7544160" cy="1348560"/>
          </a:xfrm>
          <a:prstGeom prst="rect">
            <a:avLst/>
          </a:prstGeom>
          <a:ln w="0">
            <a:noFill/>
          </a:ln>
        </p:spPr>
      </p:pic>
      <p:pic>
        <p:nvPicPr>
          <p:cNvPr id="1026" name="Grafik 6" descr=""/>
          <p:cNvPicPr/>
          <p:nvPr/>
        </p:nvPicPr>
        <p:blipFill>
          <a:blip r:embed="rId3"/>
          <a:stretch/>
        </p:blipFill>
        <p:spPr>
          <a:xfrm>
            <a:off x="2299680" y="4389120"/>
            <a:ext cx="7592040" cy="1914840"/>
          </a:xfrm>
          <a:prstGeom prst="rect">
            <a:avLst/>
          </a:prstGeom>
          <a:ln w="0">
            <a:noFill/>
          </a:ln>
        </p:spPr>
      </p:pic>
      <p:sp>
        <p:nvSpPr>
          <p:cNvPr id="1027" name="Rechteck 7"/>
          <p:cNvSpPr/>
          <p:nvPr/>
        </p:nvSpPr>
        <p:spPr>
          <a:xfrm>
            <a:off x="2299680" y="6304320"/>
            <a:ext cx="7592040" cy="3034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400" spc="-1" strike="noStrike">
                <a:solidFill>
                  <a:srgbClr val="000000"/>
                </a:solidFill>
                <a:latin typeface="Spartan"/>
              </a:rPr>
              <a:t>Quelle: https://github.com/helm/helm</a:t>
            </a:r>
            <a:endParaRPr b="0" lang="de-DE" sz="1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Titel 4"/>
          <p:cNvSpPr txBox="1"/>
          <p:nvPr/>
        </p:nvSpPr>
        <p:spPr>
          <a:xfrm>
            <a:off x="540000" y="2880000"/>
            <a:ext cx="8639640" cy="1799640"/>
          </a:xfrm>
          <a:prstGeom prst="rect">
            <a:avLst/>
          </a:prstGeom>
          <a:noFill/>
          <a:ln w="0">
            <a:noFill/>
          </a:ln>
        </p:spPr>
        <p:txBody>
          <a:bodyPr lIns="0" rIns="0" tIns="0" bIns="0">
            <a:noAutofit/>
          </a:bodyPr>
          <a:p>
            <a:pPr>
              <a:lnSpc>
                <a:spcPct val="110000"/>
              </a:lnSpc>
            </a:pPr>
            <a:r>
              <a:rPr b="1" lang="en-US" sz="3400" spc="-21" strike="noStrike">
                <a:solidFill>
                  <a:srgbClr val="ffffff"/>
                </a:solidFill>
                <a:latin typeface="Spartan"/>
              </a:rPr>
              <a:t>Orchestrierungsmuster</a:t>
            </a:r>
            <a:endParaRPr b="0" lang="de-DE" sz="3400" spc="-1" strike="noStrike">
              <a:solidFill>
                <a:srgbClr val="000000"/>
              </a:solidFill>
              <a:latin typeface="Spartan"/>
            </a:endParaRPr>
          </a:p>
        </p:txBody>
      </p:sp>
      <p:sp>
        <p:nvSpPr>
          <p:cNvPr id="1029"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FC6DE908-EA30-4138-ACA1-9BC141C861DB}" type="slidenum">
              <a:rPr b="0" lang="de-DE" sz="800" spc="-1" strike="noStrike">
                <a:solidFill>
                  <a:srgbClr val="ffffff"/>
                </a:solidFill>
                <a:latin typeface="Spartan"/>
              </a:rPr>
              <a:t>48</a:t>
            </a:fld>
            <a:endParaRPr b="0" lang="de-DE" sz="8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Cluster-Orchestrierung: Beispiel</a:t>
            </a:r>
            <a:endParaRPr b="0" lang="de-DE" sz="2400" spc="-1" strike="noStrike">
              <a:solidFill>
                <a:srgbClr val="000000"/>
              </a:solidFill>
              <a:latin typeface="Spartan"/>
            </a:endParaRPr>
          </a:p>
        </p:txBody>
      </p:sp>
      <p:sp>
        <p:nvSpPr>
          <p:cNvPr id="447"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8567DBDE-4F26-4814-A643-6D3EFB8B5DF2}" type="slidenum">
              <a:rPr b="0" lang="de-DE" sz="800" spc="-1" strike="noStrike">
                <a:solidFill>
                  <a:srgbClr val="000000"/>
                </a:solidFill>
                <a:latin typeface="Spartan"/>
              </a:rPr>
              <a:t>&lt;Foliennummer&gt;</a:t>
            </a:fld>
            <a:endParaRPr b="0" lang="de-DE" sz="800" spc="-1" strike="noStrike">
              <a:latin typeface="Times New Roman"/>
            </a:endParaRPr>
          </a:p>
        </p:txBody>
      </p:sp>
      <p:sp>
        <p:nvSpPr>
          <p:cNvPr id="448" name="Rechteck 6"/>
          <p:cNvSpPr/>
          <p:nvPr/>
        </p:nvSpPr>
        <p:spPr>
          <a:xfrm>
            <a:off x="2018880" y="1847520"/>
            <a:ext cx="1826280" cy="1013760"/>
          </a:xfrm>
          <a:prstGeom prst="rect">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Frontend </a:t>
            </a:r>
            <a:endParaRPr b="0" lang="de-DE" sz="1600" spc="-1" strike="noStrike">
              <a:latin typeface="Arial"/>
            </a:endParaRPr>
          </a:p>
          <a:p>
            <a:pPr algn="ctr">
              <a:lnSpc>
                <a:spcPts val="2001"/>
              </a:lnSpc>
            </a:pPr>
            <a:r>
              <a:rPr b="0" lang="de-DE" sz="1600" spc="-1" strike="noStrike">
                <a:solidFill>
                  <a:srgbClr val="ffffff"/>
                </a:solidFill>
                <a:latin typeface="Spartan"/>
              </a:rPr>
              <a:t>Service</a:t>
            </a:r>
            <a:endParaRPr b="0" lang="de-DE" sz="1600" spc="-1" strike="noStrike">
              <a:latin typeface="Arial"/>
            </a:endParaRPr>
          </a:p>
        </p:txBody>
      </p:sp>
      <p:sp>
        <p:nvSpPr>
          <p:cNvPr id="449" name="Rechteck 7"/>
          <p:cNvSpPr/>
          <p:nvPr/>
        </p:nvSpPr>
        <p:spPr>
          <a:xfrm>
            <a:off x="2018880" y="3308400"/>
            <a:ext cx="6375240" cy="636840"/>
          </a:xfrm>
          <a:prstGeom prst="rect">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Cluster Orchestrator</a:t>
            </a:r>
            <a:endParaRPr b="0" lang="de-DE" sz="1600" spc="-1" strike="noStrike">
              <a:latin typeface="Arial"/>
            </a:endParaRPr>
          </a:p>
        </p:txBody>
      </p:sp>
      <p:sp>
        <p:nvSpPr>
          <p:cNvPr id="450" name="Rechteck 8"/>
          <p:cNvSpPr/>
          <p:nvPr/>
        </p:nvSpPr>
        <p:spPr>
          <a:xfrm>
            <a:off x="4271040" y="1847520"/>
            <a:ext cx="1826280" cy="1013760"/>
          </a:xfrm>
          <a:prstGeom prst="rect">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Backend </a:t>
            </a:r>
            <a:endParaRPr b="0" lang="de-DE" sz="1600" spc="-1" strike="noStrike">
              <a:latin typeface="Arial"/>
            </a:endParaRPr>
          </a:p>
          <a:p>
            <a:pPr algn="ctr">
              <a:lnSpc>
                <a:spcPts val="2001"/>
              </a:lnSpc>
            </a:pPr>
            <a:r>
              <a:rPr b="0" lang="de-DE" sz="1600" spc="-1" strike="noStrike">
                <a:solidFill>
                  <a:srgbClr val="ffffff"/>
                </a:solidFill>
                <a:latin typeface="Spartan"/>
              </a:rPr>
              <a:t>Service</a:t>
            </a:r>
            <a:endParaRPr b="0" lang="de-DE" sz="1600" spc="-1" strike="noStrike">
              <a:latin typeface="Arial"/>
            </a:endParaRPr>
          </a:p>
        </p:txBody>
      </p:sp>
      <p:sp>
        <p:nvSpPr>
          <p:cNvPr id="451" name="Rechteck 9"/>
          <p:cNvSpPr/>
          <p:nvPr/>
        </p:nvSpPr>
        <p:spPr>
          <a:xfrm>
            <a:off x="6567840" y="1847520"/>
            <a:ext cx="1826280" cy="1013760"/>
          </a:xfrm>
          <a:prstGeom prst="rect">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Database</a:t>
            </a:r>
            <a:endParaRPr b="0" lang="de-DE" sz="1600" spc="-1" strike="noStrike">
              <a:latin typeface="Arial"/>
            </a:endParaRPr>
          </a:p>
        </p:txBody>
      </p:sp>
      <p:sp>
        <p:nvSpPr>
          <p:cNvPr id="452" name="Geschweifte Klammer rechts 10"/>
          <p:cNvSpPr/>
          <p:nvPr/>
        </p:nvSpPr>
        <p:spPr>
          <a:xfrm>
            <a:off x="8705520" y="1616040"/>
            <a:ext cx="287640" cy="145260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sp>
      <p:sp>
        <p:nvSpPr>
          <p:cNvPr id="453" name="Textfeld 11"/>
          <p:cNvSpPr/>
          <p:nvPr/>
        </p:nvSpPr>
        <p:spPr>
          <a:xfrm>
            <a:off x="9169200" y="1616040"/>
            <a:ext cx="2554920" cy="1452600"/>
          </a:xfrm>
          <a:prstGeom prst="rect">
            <a:avLst/>
          </a:prstGeom>
          <a:noFill/>
          <a:ln w="0">
            <a:noFill/>
          </a:ln>
        </p:spPr>
        <p:style>
          <a:lnRef idx="0"/>
          <a:fillRef idx="0"/>
          <a:effectRef idx="0"/>
          <a:fontRef idx="minor"/>
        </p:style>
        <p:txBody>
          <a:bodyPr lIns="0" rIns="0" tIns="0" bIns="0">
            <a:noAutofit/>
          </a:bodyPr>
          <a:p>
            <a:pPr>
              <a:lnSpc>
                <a:spcPts val="2801"/>
              </a:lnSpc>
              <a:spcAft>
                <a:spcPts val="1199"/>
              </a:spcAft>
            </a:pPr>
            <a:r>
              <a:rPr b="0" lang="de-DE" sz="1600" spc="-1" strike="noStrike">
                <a:solidFill>
                  <a:srgbClr val="000000"/>
                </a:solidFill>
                <a:latin typeface="Spartan"/>
              </a:rPr>
              <a:t>Anwendungen</a:t>
            </a:r>
            <a:endParaRPr b="0" lang="de-DE" sz="1600" spc="-1" strike="noStrike">
              <a:latin typeface="Arial"/>
            </a:endParaRPr>
          </a:p>
          <a:p>
            <a:pPr>
              <a:lnSpc>
                <a:spcPts val="2801"/>
              </a:lnSpc>
              <a:spcAft>
                <a:spcPts val="1199"/>
              </a:spcAft>
            </a:pPr>
            <a:r>
              <a:rPr b="0" lang="de-DE" sz="1600" spc="-1" strike="noStrike">
                <a:solidFill>
                  <a:srgbClr val="000000"/>
                </a:solidFill>
                <a:latin typeface="Spartan"/>
              </a:rPr>
              <a:t>Betriebssystem</a:t>
            </a:r>
            <a:endParaRPr b="0" lang="de-DE" sz="1600" spc="-1" strike="noStrike">
              <a:latin typeface="Arial"/>
            </a:endParaRPr>
          </a:p>
          <a:p>
            <a:pPr>
              <a:lnSpc>
                <a:spcPts val="2801"/>
              </a:lnSpc>
              <a:spcAft>
                <a:spcPts val="1199"/>
              </a:spcAft>
            </a:pPr>
            <a:r>
              <a:rPr b="0" lang="de-DE" sz="1600" spc="-1" strike="noStrike">
                <a:solidFill>
                  <a:srgbClr val="000000"/>
                </a:solidFill>
                <a:latin typeface="Spartan"/>
              </a:rPr>
              <a:t>Dependencies</a:t>
            </a:r>
            <a:endParaRPr b="0" lang="de-DE" sz="1600" spc="-1" strike="noStrike">
              <a:latin typeface="Arial"/>
            </a:endParaRPr>
          </a:p>
        </p:txBody>
      </p:sp>
      <p:sp>
        <p:nvSpPr>
          <p:cNvPr id="454" name="Geschweifte Klammer rechts 12"/>
          <p:cNvSpPr/>
          <p:nvPr/>
        </p:nvSpPr>
        <p:spPr>
          <a:xfrm rot="5400000">
            <a:off x="5023440" y="825480"/>
            <a:ext cx="404640" cy="7160040"/>
          </a:xfrm>
          <a:prstGeom prst="rightBrace">
            <a:avLst>
              <a:gd name="adj1" fmla="val 8333"/>
              <a:gd name="adj2" fmla="val 50000"/>
            </a:avLst>
          </a:prstGeom>
          <a:noFill/>
          <a:ln w="38100">
            <a:solidFill>
              <a:srgbClr val="000000"/>
            </a:solidFill>
          </a:ln>
        </p:spPr>
        <p:style>
          <a:lnRef idx="1">
            <a:schemeClr val="accent1"/>
          </a:lnRef>
          <a:fillRef idx="0">
            <a:schemeClr val="accent1"/>
          </a:fillRef>
          <a:effectRef idx="0">
            <a:schemeClr val="accent1"/>
          </a:effectRef>
          <a:fontRef idx="minor"/>
        </p:style>
      </p:sp>
      <p:pic>
        <p:nvPicPr>
          <p:cNvPr id="455" name="Grafik 15" descr="Programmierer"/>
          <p:cNvPicPr/>
          <p:nvPr/>
        </p:nvPicPr>
        <p:blipFill>
          <a:blip r:embed="rId1"/>
          <a:stretch/>
        </p:blipFill>
        <p:spPr>
          <a:xfrm>
            <a:off x="713880" y="1897560"/>
            <a:ext cx="914040" cy="914040"/>
          </a:xfrm>
          <a:prstGeom prst="rect">
            <a:avLst/>
          </a:prstGeom>
          <a:ln w="0">
            <a:noFill/>
          </a:ln>
        </p:spPr>
      </p:pic>
      <p:sp>
        <p:nvSpPr>
          <p:cNvPr id="456" name="Gerade Verbindung mit Pfeil 17"/>
          <p:cNvSpPr/>
          <p:nvPr/>
        </p:nvSpPr>
        <p:spPr>
          <a:xfrm>
            <a:off x="1628280" y="2354760"/>
            <a:ext cx="390240" cy="360"/>
          </a:xfrm>
          <a:custGeom>
            <a:avLst/>
            <a:gdLst/>
            <a:ahLst/>
            <a:rect l="l" t="t" r="r" b="b"/>
            <a:pathLst>
              <a:path w="21600" h="21600">
                <a:moveTo>
                  <a:pt x="0" y="0"/>
                </a:moveTo>
                <a:lnTo>
                  <a:pt x="21600" y="21600"/>
                </a:lnTo>
              </a:path>
            </a:pathLst>
          </a:custGeom>
          <a:noFill/>
          <a:ln w="38100">
            <a:solidFill>
              <a:srgbClr val="000000"/>
            </a:solidFill>
            <a:tailEnd len="med" type="triangle" w="med"/>
          </a:ln>
        </p:spPr>
        <p:style>
          <a:lnRef idx="1">
            <a:schemeClr val="accent1"/>
          </a:lnRef>
          <a:fillRef idx="0">
            <a:schemeClr val="accent1"/>
          </a:fillRef>
          <a:effectRef idx="0">
            <a:schemeClr val="accent1"/>
          </a:effectRef>
          <a:fontRef idx="minor"/>
        </p:style>
      </p:sp>
      <p:sp>
        <p:nvSpPr>
          <p:cNvPr id="457" name="Gerade Verbindung mit Pfeil 20"/>
          <p:cNvSpPr/>
          <p:nvPr/>
        </p:nvSpPr>
        <p:spPr>
          <a:xfrm>
            <a:off x="3845520" y="2354760"/>
            <a:ext cx="425160" cy="360"/>
          </a:xfrm>
          <a:custGeom>
            <a:avLst/>
            <a:gdLst/>
            <a:ahLst/>
            <a:rect l="l" t="t" r="r" b="b"/>
            <a:pathLst>
              <a:path w="21600" h="21600">
                <a:moveTo>
                  <a:pt x="0" y="0"/>
                </a:moveTo>
                <a:lnTo>
                  <a:pt x="21600" y="21600"/>
                </a:lnTo>
              </a:path>
            </a:pathLst>
          </a:custGeom>
          <a:noFill/>
          <a:ln w="38100">
            <a:solidFill>
              <a:srgbClr val="000000"/>
            </a:solidFill>
            <a:tailEnd len="med" type="triangle" w="med"/>
          </a:ln>
        </p:spPr>
        <p:style>
          <a:lnRef idx="1">
            <a:schemeClr val="accent1"/>
          </a:lnRef>
          <a:fillRef idx="0">
            <a:schemeClr val="accent1"/>
          </a:fillRef>
          <a:effectRef idx="0">
            <a:schemeClr val="accent1"/>
          </a:effectRef>
          <a:fontRef idx="minor"/>
        </p:style>
      </p:sp>
      <p:sp>
        <p:nvSpPr>
          <p:cNvPr id="458" name="Gerade Verbindung mit Pfeil 22"/>
          <p:cNvSpPr/>
          <p:nvPr/>
        </p:nvSpPr>
        <p:spPr>
          <a:xfrm flipV="1">
            <a:off x="6098040" y="2353680"/>
            <a:ext cx="469440" cy="360"/>
          </a:xfrm>
          <a:custGeom>
            <a:avLst/>
            <a:gdLst/>
            <a:ahLst/>
            <a:rect l="l" t="t" r="r" b="b"/>
            <a:pathLst>
              <a:path w="21600" h="21600">
                <a:moveTo>
                  <a:pt x="0" y="0"/>
                </a:moveTo>
                <a:lnTo>
                  <a:pt x="21600" y="21600"/>
                </a:lnTo>
              </a:path>
            </a:pathLst>
          </a:custGeom>
          <a:noFill/>
          <a:ln w="38100">
            <a:solidFill>
              <a:srgbClr val="000000"/>
            </a:solidFill>
            <a:tailEnd len="med" type="triangle" w="med"/>
          </a:ln>
        </p:spPr>
        <p:style>
          <a:lnRef idx="1">
            <a:schemeClr val="accent1"/>
          </a:lnRef>
          <a:fillRef idx="0">
            <a:schemeClr val="accent1"/>
          </a:fillRef>
          <a:effectRef idx="0">
            <a:schemeClr val="accent1"/>
          </a:effectRef>
          <a:fontRef idx="minor"/>
        </p:style>
      </p:sp>
      <p:sp>
        <p:nvSpPr>
          <p:cNvPr id="459" name="Legende: mit Pfeil nach unten 23"/>
          <p:cNvSpPr/>
          <p:nvPr/>
        </p:nvSpPr>
        <p:spPr>
          <a:xfrm>
            <a:off x="9319320" y="756000"/>
            <a:ext cx="2229120" cy="859320"/>
          </a:xfrm>
          <a:prstGeom prst="downArrowCallout">
            <a:avLst>
              <a:gd name="adj1" fmla="val 25000"/>
              <a:gd name="adj2" fmla="val 25000"/>
              <a:gd name="adj3" fmla="val 25000"/>
              <a:gd name="adj4" fmla="val 64977"/>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Interessiert Dev</a:t>
            </a:r>
            <a:endParaRPr b="0" lang="de-DE" sz="1600" spc="-1" strike="noStrike">
              <a:latin typeface="Arial"/>
            </a:endParaRPr>
          </a:p>
        </p:txBody>
      </p:sp>
      <p:sp>
        <p:nvSpPr>
          <p:cNvPr id="460" name="Legende: mit Pfeil nach links 24"/>
          <p:cNvSpPr/>
          <p:nvPr/>
        </p:nvSpPr>
        <p:spPr>
          <a:xfrm>
            <a:off x="9169200" y="4608360"/>
            <a:ext cx="2379600" cy="1629360"/>
          </a:xfrm>
          <a:prstGeom prst="leftArrowCallout">
            <a:avLst>
              <a:gd name="adj1" fmla="val 14238"/>
              <a:gd name="adj2" fmla="val 16545"/>
              <a:gd name="adj3" fmla="val 18082"/>
              <a:gd name="adj4" fmla="val 74516"/>
            </a:avLst>
          </a:prstGeom>
          <a:solidFill>
            <a:srgbClr val="009ee3"/>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ts val="2001"/>
              </a:lnSpc>
            </a:pPr>
            <a:r>
              <a:rPr b="0" lang="de-DE" sz="1600" spc="-1" strike="noStrike">
                <a:solidFill>
                  <a:srgbClr val="ffffff"/>
                </a:solidFill>
                <a:latin typeface="Spartan"/>
              </a:rPr>
              <a:t>Interessiert (Dev)Ops</a:t>
            </a:r>
            <a:endParaRPr b="0" lang="de-DE" sz="1600" spc="-1" strike="noStrike">
              <a:latin typeface="Arial"/>
            </a:endParaRPr>
          </a:p>
        </p:txBody>
      </p:sp>
      <p:sp>
        <p:nvSpPr>
          <p:cNvPr id="461" name="Textfeld 4"/>
          <p:cNvSpPr/>
          <p:nvPr/>
        </p:nvSpPr>
        <p:spPr>
          <a:xfrm>
            <a:off x="1648440" y="4612320"/>
            <a:ext cx="7153920" cy="2006640"/>
          </a:xfrm>
          <a:prstGeom prst="rect">
            <a:avLst/>
          </a:prstGeom>
          <a:noFill/>
          <a:ln w="0">
            <a:noFill/>
          </a:ln>
        </p:spPr>
        <p:style>
          <a:lnRef idx="0"/>
          <a:fillRef idx="0"/>
          <a:effectRef idx="0"/>
          <a:fontRef idx="minor"/>
        </p:style>
        <p:txBody>
          <a:bodyPr lIns="90000" rIns="90000" tIns="45000" bIns="45000">
            <a:spAutoFit/>
          </a:bodyPr>
          <a:p>
            <a:pPr>
              <a:lnSpc>
                <a:spcPct val="150000"/>
              </a:lnSpc>
              <a:spcAft>
                <a:spcPts val="1199"/>
              </a:spcAft>
            </a:pPr>
            <a:r>
              <a:rPr b="0" lang="de-DE" sz="1600" spc="-1" strike="noStrike">
                <a:solidFill>
                  <a:srgbClr val="000000"/>
                </a:solidFill>
                <a:latin typeface="Spartan"/>
              </a:rPr>
              <a:t>Deployment</a:t>
            </a:r>
            <a:endParaRPr b="0" lang="de-DE" sz="1600" spc="-1" strike="noStrike">
              <a:latin typeface="Arial"/>
            </a:endParaRPr>
          </a:p>
          <a:p>
            <a:pPr>
              <a:lnSpc>
                <a:spcPct val="150000"/>
              </a:lnSpc>
              <a:spcAft>
                <a:spcPts val="1199"/>
              </a:spcAft>
            </a:pPr>
            <a:r>
              <a:rPr b="0" lang="de-DE" sz="1600" spc="-1" strike="noStrike">
                <a:solidFill>
                  <a:srgbClr val="000000"/>
                </a:solidFill>
                <a:latin typeface="Spartan"/>
              </a:rPr>
              <a:t>Networking (Loadbalancing, Service Discovery, …)</a:t>
            </a:r>
            <a:endParaRPr b="0" lang="de-DE" sz="1600" spc="-1" strike="noStrike">
              <a:latin typeface="Arial"/>
            </a:endParaRPr>
          </a:p>
          <a:p>
            <a:pPr>
              <a:lnSpc>
                <a:spcPct val="150000"/>
              </a:lnSpc>
              <a:spcAft>
                <a:spcPts val="1199"/>
              </a:spcAft>
            </a:pPr>
            <a:r>
              <a:rPr b="0" lang="de-DE" sz="1600" spc="-1" strike="noStrike">
                <a:solidFill>
                  <a:srgbClr val="000000"/>
                </a:solidFill>
                <a:latin typeface="Spartan"/>
              </a:rPr>
              <a:t>Scaling</a:t>
            </a:r>
            <a:endParaRPr b="0" lang="de-DE" sz="1600" spc="-1" strike="noStrike">
              <a:latin typeface="Arial"/>
            </a:endParaRPr>
          </a:p>
          <a:p>
            <a:pPr>
              <a:lnSpc>
                <a:spcPct val="150000"/>
              </a:lnSpc>
              <a:spcAft>
                <a:spcPts val="1199"/>
              </a:spcAft>
            </a:pPr>
            <a:r>
              <a:rPr b="0" lang="de-DE" sz="1600" spc="-1" strike="noStrike">
                <a:solidFill>
                  <a:srgbClr val="000000"/>
                </a:solidFill>
                <a:latin typeface="Spartan"/>
              </a:rPr>
              <a:t>„</a:t>
            </a:r>
            <a:r>
              <a:rPr b="0" lang="de-DE" sz="1600" spc="-1" strike="noStrike">
                <a:solidFill>
                  <a:srgbClr val="000000"/>
                </a:solidFill>
                <a:latin typeface="Spartan"/>
              </a:rPr>
              <a:t>Insight“ (Logging, Analytics, Rescheduling, Failure Recovery, …)</a:t>
            </a:r>
            <a:endParaRPr b="0" lang="de-DE" sz="1600" spc="-1" strike="noStrike">
              <a:latin typeface="Arial"/>
            </a:endParaRPr>
          </a:p>
        </p:txBody>
      </p:sp>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childTnLst>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455"/>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456"/>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457"/>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4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459"/>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452"/>
                                        </p:tgtEl>
                                        <p:attrNameLst>
                                          <p:attrName>style.visibility</p:attrName>
                                        </p:attrNameLst>
                                      </p:cBhvr>
                                      <p:to>
                                        <p:strVal val="visible"/>
                                      </p:to>
                                    </p:set>
                                  </p:childTnLst>
                                </p:cTn>
                              </p:par>
                              <p:par>
                                <p:cTn id="57" nodeType="withEffect" fill="hold" presetClass="entr" presetID="1">
                                  <p:stCondLst>
                                    <p:cond delay="0"/>
                                  </p:stCondLst>
                                  <p:childTnLst>
                                    <p:set>
                                      <p:cBhvr>
                                        <p:cTn id="58" dur="1" fill="hold">
                                          <p:stCondLst>
                                            <p:cond delay="0"/>
                                          </p:stCondLst>
                                        </p:cTn>
                                        <p:tgtEl>
                                          <p:spTgt spid="4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454"/>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Orchestrierungsmuster – Separation of Concerns mit modularen Containern</a:t>
            </a:r>
            <a:endParaRPr b="0" lang="de-DE" sz="2400" spc="-1" strike="noStrike">
              <a:solidFill>
                <a:srgbClr val="000000"/>
              </a:solidFill>
              <a:latin typeface="Spartan"/>
            </a:endParaRPr>
          </a:p>
        </p:txBody>
      </p:sp>
      <p:sp>
        <p:nvSpPr>
          <p:cNvPr id="1031"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92601751-E701-4A13-AAAF-D878703FA021}" type="slidenum">
              <a:rPr b="0" lang="de-DE" sz="1000" spc="-1" strike="noStrike">
                <a:latin typeface="Arial"/>
              </a:rPr>
              <a:t>48</a:t>
            </a:fld>
            <a:endParaRPr b="0" lang="de-DE" sz="1000" spc="-1" strike="noStrike">
              <a:latin typeface="Times New Roman"/>
            </a:endParaRPr>
          </a:p>
        </p:txBody>
      </p:sp>
      <p:pic>
        <p:nvPicPr>
          <p:cNvPr id="1032" name="Picture 2" descr="Screen Shot 2015-06-25 at 2.40.46 PM.png"/>
          <p:cNvPicPr/>
          <p:nvPr/>
        </p:nvPicPr>
        <p:blipFill>
          <a:blip r:embed="rId1"/>
          <a:stretch/>
        </p:blipFill>
        <p:spPr>
          <a:xfrm>
            <a:off x="389520" y="1307880"/>
            <a:ext cx="4806720" cy="2143080"/>
          </a:xfrm>
          <a:prstGeom prst="rect">
            <a:avLst/>
          </a:prstGeom>
          <a:ln w="0">
            <a:noFill/>
          </a:ln>
        </p:spPr>
      </p:pic>
      <p:pic>
        <p:nvPicPr>
          <p:cNvPr id="1033" name="Picture 4" descr="Screen Shot 2015-06-24 at 8.24.00 PM.png"/>
          <p:cNvPicPr/>
          <p:nvPr/>
        </p:nvPicPr>
        <p:blipFill>
          <a:blip r:embed="rId2"/>
          <a:stretch/>
        </p:blipFill>
        <p:spPr>
          <a:xfrm>
            <a:off x="5967720" y="1307880"/>
            <a:ext cx="5347080" cy="2143080"/>
          </a:xfrm>
          <a:prstGeom prst="rect">
            <a:avLst/>
          </a:prstGeom>
          <a:ln w="0">
            <a:noFill/>
          </a:ln>
        </p:spPr>
      </p:pic>
      <p:pic>
        <p:nvPicPr>
          <p:cNvPr id="1034" name="Picture 6" descr="Screen Shot 2015-06-25 at 4.37.51 PM.png"/>
          <p:cNvPicPr/>
          <p:nvPr/>
        </p:nvPicPr>
        <p:blipFill>
          <a:blip r:embed="rId3"/>
          <a:stretch/>
        </p:blipFill>
        <p:spPr>
          <a:xfrm>
            <a:off x="3306600" y="3940200"/>
            <a:ext cx="5500440" cy="2080080"/>
          </a:xfrm>
          <a:prstGeom prst="rect">
            <a:avLst/>
          </a:prstGeom>
          <a:ln w="0">
            <a:noFill/>
          </a:ln>
        </p:spPr>
      </p:pic>
      <p:sp>
        <p:nvSpPr>
          <p:cNvPr id="1035" name="Textfeld 5"/>
          <p:cNvSpPr/>
          <p:nvPr/>
        </p:nvSpPr>
        <p:spPr>
          <a:xfrm>
            <a:off x="4281840" y="6020640"/>
            <a:ext cx="24670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Adapter Container</a:t>
            </a:r>
            <a:endParaRPr b="0" lang="de-DE" sz="1800" spc="-1" strike="noStrike">
              <a:latin typeface="Arial"/>
            </a:endParaRPr>
          </a:p>
        </p:txBody>
      </p:sp>
      <p:sp>
        <p:nvSpPr>
          <p:cNvPr id="1036" name="Textfeld 9"/>
          <p:cNvSpPr/>
          <p:nvPr/>
        </p:nvSpPr>
        <p:spPr>
          <a:xfrm>
            <a:off x="7137720" y="3371040"/>
            <a:ext cx="3006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Ambassador Container</a:t>
            </a:r>
            <a:endParaRPr b="0" lang="de-DE" sz="1800" spc="-1" strike="noStrike">
              <a:latin typeface="Arial"/>
            </a:endParaRPr>
          </a:p>
        </p:txBody>
      </p:sp>
      <p:sp>
        <p:nvSpPr>
          <p:cNvPr id="1037" name="Textfeld 10"/>
          <p:cNvSpPr/>
          <p:nvPr/>
        </p:nvSpPr>
        <p:spPr>
          <a:xfrm>
            <a:off x="1487520" y="3409200"/>
            <a:ext cx="23817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Sidecar Container</a:t>
            </a:r>
            <a:endParaRPr b="0" lang="de-DE" sz="1800" spc="-1" strike="noStrike">
              <a:latin typeface="Arial"/>
            </a:endParaRPr>
          </a:p>
        </p:txBody>
      </p:sp>
      <p:sp>
        <p:nvSpPr>
          <p:cNvPr id="1038" name="Rechteck 6"/>
          <p:cNvSpPr/>
          <p:nvPr/>
        </p:nvSpPr>
        <p:spPr>
          <a:xfrm>
            <a:off x="389520" y="6377760"/>
            <a:ext cx="9523440" cy="27288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200" spc="-1" strike="noStrike">
                <a:solidFill>
                  <a:srgbClr val="000000"/>
                </a:solidFill>
                <a:latin typeface="Spartan"/>
              </a:rPr>
              <a:t>Quelle: http://blog.kubernetes.io/2015/06/the-distributed-system-toolkit-patterns.html</a:t>
            </a:r>
            <a:endParaRPr b="0" lang="de-DE" sz="12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Sidecar Containers</a:t>
            </a:r>
            <a:endParaRPr b="0" lang="de-DE" sz="2400" spc="-1" strike="noStrike">
              <a:solidFill>
                <a:srgbClr val="000000"/>
              </a:solidFill>
              <a:latin typeface="Spartan"/>
            </a:endParaRPr>
          </a:p>
        </p:txBody>
      </p:sp>
      <p:sp>
        <p:nvSpPr>
          <p:cNvPr id="1040"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E4DEF1C1-25AA-42F7-944E-BB9B5A285378}" type="slidenum">
              <a:rPr b="0" lang="de-DE" sz="800" spc="-1" strike="noStrike">
                <a:solidFill>
                  <a:srgbClr val="000000"/>
                </a:solidFill>
                <a:latin typeface="Spartan"/>
              </a:rPr>
              <a:t>48</a:t>
            </a:fld>
            <a:endParaRPr b="0" lang="de-DE" sz="800" spc="-1" strike="noStrike">
              <a:latin typeface="Times New Roman"/>
            </a:endParaRPr>
          </a:p>
        </p:txBody>
      </p:sp>
      <p:sp>
        <p:nvSpPr>
          <p:cNvPr id="1041" name="Textplatzhalter 3"/>
          <p:cNvSpPr txBox="1"/>
          <p:nvPr/>
        </p:nvSpPr>
        <p:spPr>
          <a:xfrm>
            <a:off x="540000" y="1746000"/>
            <a:ext cx="11112840" cy="4103640"/>
          </a:xfrm>
          <a:prstGeom prst="rect">
            <a:avLst/>
          </a:prstGeom>
          <a:noFill/>
          <a:ln w="0">
            <a:noFill/>
          </a:ln>
        </p:spPr>
        <p:txBody>
          <a:bodyPr lIns="0" rIns="0" tIns="0" bIns="0">
            <a:noAutofit/>
          </a:bodyPr>
          <a:p>
            <a:pPr>
              <a:lnSpc>
                <a:spcPct val="125000"/>
              </a:lnSpc>
              <a:spcAft>
                <a:spcPts val="901"/>
              </a:spcAft>
              <a:tabLst>
                <a:tab algn="l" pos="0"/>
              </a:tabLst>
            </a:pPr>
            <a:r>
              <a:rPr b="1" lang="en-US" sz="1600" spc="-1" strike="noStrike">
                <a:solidFill>
                  <a:srgbClr val="000000"/>
                </a:solidFill>
                <a:latin typeface="Spartan"/>
              </a:rPr>
              <a:t>Sidecar containers extend and enhance the “main” container, they take existing containers and make them better</a:t>
            </a:r>
            <a:r>
              <a:rPr b="0" lang="en-US" sz="1600" spc="-1" strike="noStrike">
                <a:solidFill>
                  <a:srgbClr val="000000"/>
                </a:solidFill>
                <a:latin typeface="Spartan"/>
              </a:rPr>
              <a:t>.  As an example, consider a container that runs the Nginx web server.  Add a different container that syncs the file system with a git repository, share the file system between the containers and you have built Git push-to-deploy.  But you’ve done it in a modular manner where the git synchronizer can be built by a different team, and can be reused across many different web servers (Apache, Python, Tomcat, etc).  </a:t>
            </a:r>
            <a:r>
              <a:rPr b="1" lang="en-US" sz="1600" spc="-1" strike="noStrike">
                <a:solidFill>
                  <a:srgbClr val="000000"/>
                </a:solidFill>
                <a:latin typeface="Spartan"/>
              </a:rPr>
              <a:t>Because of this modularity, you only have to write and test your git synchronizer once and reuse it across numerous apps</a:t>
            </a:r>
            <a:r>
              <a:rPr b="0" lang="en-US" sz="1600" spc="-1" strike="noStrike">
                <a:solidFill>
                  <a:srgbClr val="000000"/>
                </a:solidFill>
                <a:latin typeface="Spartan"/>
              </a:rPr>
              <a:t>. And if someone else writes it, you don’t even need to do that.</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Quelle: </a:t>
            </a:r>
            <a:r>
              <a:rPr b="0" lang="en-US" sz="1600" spc="-1" strike="noStrike" u="sng">
                <a:solidFill>
                  <a:srgbClr val="000000"/>
                </a:solidFill>
                <a:uFillTx/>
                <a:latin typeface="Spartan"/>
                <a:hlinkClick r:id="rId1"/>
              </a:rPr>
              <a:t>https://kubernetes.io/blog/2015/06/the-distributed-system-toolkit-patterns/</a:t>
            </a:r>
            <a:r>
              <a:rPr b="0" lang="en-US" sz="1600" spc="-1" strike="noStrike">
                <a:solidFill>
                  <a:srgbClr val="000000"/>
                </a:solidFill>
                <a:latin typeface="Spartan"/>
              </a:rPr>
              <a:t> </a:t>
            </a:r>
            <a:endParaRPr b="0" lang="de-DE" sz="1600" spc="-1" strike="noStrike">
              <a:solidFill>
                <a:srgbClr val="000000"/>
              </a:solidFill>
              <a:latin typeface="Spartan"/>
            </a:endParaRPr>
          </a:p>
        </p:txBody>
      </p:sp>
      <p:pic>
        <p:nvPicPr>
          <p:cNvPr id="1042" name="Picture 2" descr="Screen Shot 2015-06-25 at 2.40.46 PM.png"/>
          <p:cNvPicPr/>
          <p:nvPr/>
        </p:nvPicPr>
        <p:blipFill>
          <a:blip r:embed="rId2"/>
          <a:stretch/>
        </p:blipFill>
        <p:spPr>
          <a:xfrm>
            <a:off x="3692520" y="4134600"/>
            <a:ext cx="4806720" cy="214308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Ambassador containers</a:t>
            </a:r>
            <a:endParaRPr b="0" lang="de-DE" sz="2400" spc="-1" strike="noStrike">
              <a:solidFill>
                <a:srgbClr val="000000"/>
              </a:solidFill>
              <a:latin typeface="Spartan"/>
            </a:endParaRPr>
          </a:p>
        </p:txBody>
      </p:sp>
      <p:sp>
        <p:nvSpPr>
          <p:cNvPr id="1044"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75B08B77-058F-4C6C-B3E3-C98D0096CD90}" type="slidenum">
              <a:rPr b="0" lang="de-DE" sz="800" spc="-1" strike="noStrike">
                <a:solidFill>
                  <a:srgbClr val="000000"/>
                </a:solidFill>
                <a:latin typeface="Spartan"/>
              </a:rPr>
              <a:t>48</a:t>
            </a:fld>
            <a:endParaRPr b="0" lang="de-DE" sz="800" spc="-1" strike="noStrike">
              <a:latin typeface="Times New Roman"/>
            </a:endParaRPr>
          </a:p>
        </p:txBody>
      </p:sp>
      <p:sp>
        <p:nvSpPr>
          <p:cNvPr id="1045" name="Textplatzhalter 3"/>
          <p:cNvSpPr txBox="1"/>
          <p:nvPr/>
        </p:nvSpPr>
        <p:spPr>
          <a:xfrm>
            <a:off x="540000" y="1134720"/>
            <a:ext cx="11112840" cy="4714920"/>
          </a:xfrm>
          <a:prstGeom prst="rect">
            <a:avLst/>
          </a:prstGeom>
          <a:noFill/>
          <a:ln w="0">
            <a:noFill/>
          </a:ln>
        </p:spPr>
        <p:txBody>
          <a:bodyPr lIns="0" rIns="0" tIns="0" bIns="0">
            <a:noAutofit/>
          </a:bodyPr>
          <a:p>
            <a:pPr>
              <a:lnSpc>
                <a:spcPct val="125000"/>
              </a:lnSpc>
              <a:spcAft>
                <a:spcPts val="901"/>
              </a:spcAft>
              <a:tabLst>
                <a:tab algn="l" pos="0"/>
              </a:tabLst>
            </a:pPr>
            <a:r>
              <a:rPr b="1" lang="en-US" sz="1600" spc="-1" strike="noStrike">
                <a:solidFill>
                  <a:srgbClr val="000000"/>
                </a:solidFill>
                <a:latin typeface="Spartan"/>
              </a:rPr>
              <a:t>Ambassador containers proxy a local connection to the world</a:t>
            </a:r>
            <a:r>
              <a:rPr b="0" lang="en-US" sz="1600" spc="-1" strike="noStrike">
                <a:solidFill>
                  <a:srgbClr val="000000"/>
                </a:solidFill>
                <a:latin typeface="Spartan"/>
              </a:rPr>
              <a:t>.  As an example, consider a Redis cluster with read-replicas and a single write master.  You can create a Pod that groups your main application with a Redis ambassador container. </a:t>
            </a:r>
            <a:r>
              <a:rPr b="1" lang="en-US" sz="1600" spc="-1" strike="noStrike">
                <a:solidFill>
                  <a:srgbClr val="000000"/>
                </a:solidFill>
                <a:latin typeface="Spartan"/>
              </a:rPr>
              <a:t> The ambassador is a proxy is responsible for splitting reads and writes and sending them on to the appropriate servers</a:t>
            </a:r>
            <a:r>
              <a:rPr b="0" lang="en-US" sz="1600" spc="-1" strike="noStrike">
                <a:solidFill>
                  <a:srgbClr val="000000"/>
                </a:solidFill>
                <a:latin typeface="Spartan"/>
              </a:rPr>
              <a:t>.  Because these two containers share a network namespace, they share an IP address and your application can open a connection on “localhost” and find the proxy without any service discovery.  </a:t>
            </a:r>
            <a:r>
              <a:rPr b="1" lang="en-US" sz="1600" spc="-1" strike="noStrike">
                <a:solidFill>
                  <a:srgbClr val="000000"/>
                </a:solidFill>
                <a:latin typeface="Spartan"/>
              </a:rPr>
              <a:t>As far as your main application is concerned, it is simply connecting to a Redis server on localhost</a:t>
            </a:r>
            <a:r>
              <a:rPr b="0" lang="en-US" sz="1600" spc="-1" strike="noStrike">
                <a:solidFill>
                  <a:srgbClr val="000000"/>
                </a:solidFill>
                <a:latin typeface="Spartan"/>
              </a:rPr>
              <a:t>.  This is powerful, not just because of separation of concerns and the fact that different teams can easily own the components, but also because in the development environment, you can simply skip the proxy and connect directly to a Redis server that is running on localhost.</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Quelle: </a:t>
            </a:r>
            <a:r>
              <a:rPr b="0" lang="en-US" sz="1600" spc="-1" strike="noStrike" u="sng">
                <a:solidFill>
                  <a:srgbClr val="000000"/>
                </a:solidFill>
                <a:uFillTx/>
                <a:latin typeface="Spartan"/>
                <a:hlinkClick r:id="rId1"/>
              </a:rPr>
              <a:t>https://kubernetes.io/blog/2015/06/the-distributed-system-toolkit-patterns/</a:t>
            </a:r>
            <a:r>
              <a:rPr b="0" lang="en-US" sz="1600" spc="-1" strike="noStrike">
                <a:solidFill>
                  <a:srgbClr val="000000"/>
                </a:solidFill>
                <a:latin typeface="Spartan"/>
              </a:rPr>
              <a:t> </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p:txBody>
      </p:sp>
      <p:pic>
        <p:nvPicPr>
          <p:cNvPr id="1046" name="Picture 4" descr="Screen Shot 2015-06-24 at 8.24.00 PM.png"/>
          <p:cNvPicPr/>
          <p:nvPr/>
        </p:nvPicPr>
        <p:blipFill>
          <a:blip r:embed="rId2"/>
          <a:stretch/>
        </p:blipFill>
        <p:spPr>
          <a:xfrm>
            <a:off x="3422160" y="4236480"/>
            <a:ext cx="5347080" cy="214308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Adapter </a:t>
            </a:r>
            <a:r>
              <a:rPr b="1" lang="de-DE" sz="2400" spc="-21" strike="noStrike">
                <a:solidFill>
                  <a:srgbClr val="000000"/>
                </a:solidFill>
                <a:latin typeface="Spartan"/>
              </a:rPr>
              <a:t>containers</a:t>
            </a:r>
            <a:endParaRPr b="0" lang="de-DE" sz="2400" spc="-1" strike="noStrike">
              <a:solidFill>
                <a:srgbClr val="000000"/>
              </a:solidFill>
              <a:latin typeface="Spartan"/>
            </a:endParaRPr>
          </a:p>
        </p:txBody>
      </p:sp>
      <p:sp>
        <p:nvSpPr>
          <p:cNvPr id="1048" name="Foliennummernplatzhalter 2"/>
          <p:cNvSpPr txBox="1"/>
          <p:nvPr/>
        </p:nvSpPr>
        <p:spPr>
          <a:xfrm>
            <a:off x="10571400" y="6307920"/>
            <a:ext cx="1080000" cy="143640"/>
          </a:xfrm>
          <a:prstGeom prst="rect">
            <a:avLst/>
          </a:prstGeom>
          <a:noFill/>
          <a:ln w="0">
            <a:noFill/>
          </a:ln>
        </p:spPr>
        <p:txBody>
          <a:bodyPr lIns="0" rIns="0" tIns="0" bIns="0" anchor="ctr">
            <a:noAutofit/>
          </a:bodyPr>
          <a:p>
            <a:pPr algn="r">
              <a:lnSpc>
                <a:spcPct val="100000"/>
              </a:lnSpc>
            </a:pPr>
            <a:fld id="{4C6B1CFD-0BD5-4935-80B9-986A4DC2FC1E}" type="slidenum">
              <a:rPr b="0" lang="de-DE" sz="800" spc="-1" strike="noStrike">
                <a:solidFill>
                  <a:srgbClr val="000000"/>
                </a:solidFill>
                <a:latin typeface="Spartan"/>
              </a:rPr>
              <a:t>48</a:t>
            </a:fld>
            <a:endParaRPr b="0" lang="de-DE" sz="800" spc="-1" strike="noStrike">
              <a:latin typeface="Times New Roman"/>
            </a:endParaRPr>
          </a:p>
        </p:txBody>
      </p:sp>
      <p:sp>
        <p:nvSpPr>
          <p:cNvPr id="1049" name="Textplatzhalter 3"/>
          <p:cNvSpPr txBox="1"/>
          <p:nvPr/>
        </p:nvSpPr>
        <p:spPr>
          <a:xfrm>
            <a:off x="540000" y="1317960"/>
            <a:ext cx="11112840" cy="4531680"/>
          </a:xfrm>
          <a:prstGeom prst="rect">
            <a:avLst/>
          </a:prstGeom>
          <a:noFill/>
          <a:ln w="0">
            <a:noFill/>
          </a:ln>
        </p:spPr>
        <p:txBody>
          <a:bodyPr lIns="0" rIns="0" tIns="0" bIns="0">
            <a:noAutofit/>
          </a:bodyPr>
          <a:p>
            <a:pPr>
              <a:lnSpc>
                <a:spcPct val="125000"/>
              </a:lnSpc>
              <a:spcAft>
                <a:spcPts val="901"/>
              </a:spcAft>
              <a:tabLst>
                <a:tab algn="l" pos="0"/>
              </a:tabLst>
            </a:pPr>
            <a:r>
              <a:rPr b="1" lang="en-US" sz="1600" spc="-1" strike="noStrike">
                <a:solidFill>
                  <a:srgbClr val="000000"/>
                </a:solidFill>
                <a:latin typeface="Spartan"/>
              </a:rPr>
              <a:t>Adapter containers standardize and normalize output</a:t>
            </a:r>
            <a:r>
              <a:rPr b="0" lang="en-US" sz="1600" spc="-1" strike="noStrike">
                <a:solidFill>
                  <a:srgbClr val="000000"/>
                </a:solidFill>
                <a:latin typeface="Spartan"/>
              </a:rPr>
              <a:t>.  Consider the task of monitoring N different applications.  Each application may be built with a different way of exporting monitoring data. (e.g. JMX, StatsD, application specific statistics) but every monitoring system expects a consistent and uniform data model for the monitoring data it collects.  </a:t>
            </a:r>
            <a:r>
              <a:rPr b="1" lang="en-US" sz="1600" spc="-1" strike="noStrike">
                <a:solidFill>
                  <a:srgbClr val="000000"/>
                </a:solidFill>
                <a:latin typeface="Spartan"/>
              </a:rPr>
              <a:t>By using the adapter pattern of composite containers, you can transform the heterogeneous monitoring data from different systems into a single unified representation</a:t>
            </a:r>
            <a:r>
              <a:rPr b="0" lang="en-US" sz="1600" spc="-1" strike="noStrike">
                <a:solidFill>
                  <a:srgbClr val="000000"/>
                </a:solidFill>
                <a:latin typeface="Spartan"/>
              </a:rPr>
              <a:t> by creating Pods that groups the application containers with adapters that know how to do the transformation.  Again because these Pods share namespaces and file systems, the coordination of these two containers is simple and straightforward.</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a:p>
            <a:pPr>
              <a:lnSpc>
                <a:spcPct val="125000"/>
              </a:lnSpc>
              <a:spcAft>
                <a:spcPts val="901"/>
              </a:spcAft>
              <a:tabLst>
                <a:tab algn="l" pos="0"/>
              </a:tabLst>
            </a:pPr>
            <a:r>
              <a:rPr b="0" lang="en-US" sz="1600" spc="-1" strike="noStrike">
                <a:solidFill>
                  <a:srgbClr val="000000"/>
                </a:solidFill>
                <a:latin typeface="Spartan"/>
              </a:rPr>
              <a:t>Quelle: </a:t>
            </a:r>
            <a:r>
              <a:rPr b="0" lang="en-US" sz="1600" spc="-1" strike="noStrike" u="sng">
                <a:solidFill>
                  <a:srgbClr val="000000"/>
                </a:solidFill>
                <a:uFillTx/>
                <a:latin typeface="Spartan"/>
                <a:hlinkClick r:id="rId1"/>
              </a:rPr>
              <a:t>https://kubernetes.io/blog/2015/06/the-distributed-system-toolkit-patterns/</a:t>
            </a:r>
            <a:r>
              <a:rPr b="0" lang="en-US" sz="1600" spc="-1" strike="noStrike">
                <a:solidFill>
                  <a:srgbClr val="000000"/>
                </a:solidFill>
                <a:latin typeface="Spartan"/>
              </a:rPr>
              <a:t> </a:t>
            </a:r>
            <a:endParaRPr b="0" lang="de-DE" sz="1600" spc="-1" strike="noStrike">
              <a:solidFill>
                <a:srgbClr val="000000"/>
              </a:solidFill>
              <a:latin typeface="Spartan"/>
            </a:endParaRPr>
          </a:p>
          <a:p>
            <a:pPr>
              <a:lnSpc>
                <a:spcPct val="125000"/>
              </a:lnSpc>
              <a:spcAft>
                <a:spcPts val="901"/>
              </a:spcAft>
              <a:tabLst>
                <a:tab algn="l" pos="0"/>
              </a:tabLst>
            </a:pPr>
            <a:endParaRPr b="0" lang="de-DE" sz="1600" spc="-1" strike="noStrike">
              <a:solidFill>
                <a:srgbClr val="000000"/>
              </a:solidFill>
              <a:latin typeface="Spartan"/>
            </a:endParaRPr>
          </a:p>
        </p:txBody>
      </p:sp>
      <p:pic>
        <p:nvPicPr>
          <p:cNvPr id="1050" name="Picture 6" descr="Screen Shot 2015-06-25 at 4.37.51 PM.png"/>
          <p:cNvPicPr/>
          <p:nvPr/>
        </p:nvPicPr>
        <p:blipFill>
          <a:blip r:embed="rId2"/>
          <a:stretch/>
        </p:blipFill>
        <p:spPr>
          <a:xfrm>
            <a:off x="3345480" y="3887640"/>
            <a:ext cx="5500440" cy="208008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Cluster-Orchestrierung</a:t>
            </a:r>
            <a:endParaRPr b="0" lang="de-DE" sz="2400" spc="-1" strike="noStrike">
              <a:solidFill>
                <a:srgbClr val="000000"/>
              </a:solidFill>
              <a:latin typeface="Spartan"/>
            </a:endParaRPr>
          </a:p>
        </p:txBody>
      </p:sp>
      <p:sp>
        <p:nvSpPr>
          <p:cNvPr id="463"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E5645F55-B3CF-4BC3-8FEE-54C9DBF77DFB}" type="slidenum">
              <a:rPr b="0" lang="de-DE" sz="1000" spc="-1" strike="noStrike">
                <a:latin typeface="Arial"/>
              </a:rPr>
              <a:t>&lt;Foliennummer&gt;</a:t>
            </a:fld>
            <a:endParaRPr b="0" lang="de-DE" sz="1000" spc="-1" strike="noStrike">
              <a:latin typeface="Times New Roman"/>
            </a:endParaRPr>
          </a:p>
        </p:txBody>
      </p:sp>
      <p:sp>
        <p:nvSpPr>
          <p:cNvPr id="464" name="Inhaltsplatzhalter 3"/>
          <p:cNvSpPr txBox="1"/>
          <p:nvPr/>
        </p:nvSpPr>
        <p:spPr>
          <a:xfrm>
            <a:off x="540000" y="1151280"/>
            <a:ext cx="5767200" cy="5300640"/>
          </a:xfrm>
          <a:prstGeom prst="rect">
            <a:avLst/>
          </a:prstGeom>
          <a:noFill/>
          <a:ln w="0">
            <a:noFill/>
          </a:ln>
        </p:spPr>
        <p:txBody>
          <a:bodyPr lIns="0" rIns="0" tIns="0" bIns="0">
            <a:normAutofit/>
          </a:bodyPr>
          <a:p>
            <a:pPr>
              <a:lnSpc>
                <a:spcPts val="2801"/>
              </a:lnSpc>
              <a:spcAft>
                <a:spcPts val="1199"/>
              </a:spcAft>
              <a:tabLst>
                <a:tab algn="l" pos="0"/>
              </a:tabLst>
            </a:pPr>
            <a:r>
              <a:rPr b="0" lang="de-DE" sz="1600" spc="-1" strike="noStrike">
                <a:solidFill>
                  <a:srgbClr val="000000"/>
                </a:solidFill>
                <a:latin typeface="Spartan"/>
              </a:rPr>
              <a:t>Eine Anwendung, die in mehrere Betriebskomponenten (Container) aufgeteilt ist, auf mehreren Knoten laufen lassen.</a:t>
            </a:r>
            <a:endParaRPr b="0" lang="de-DE" sz="1600" spc="-1" strike="noStrike">
              <a:solidFill>
                <a:srgbClr val="000000"/>
              </a:solidFill>
              <a:latin typeface="Spartan"/>
            </a:endParaRPr>
          </a:p>
          <a:p>
            <a:pPr>
              <a:lnSpc>
                <a:spcPts val="2801"/>
              </a:lnSpc>
              <a:spcAft>
                <a:spcPts val="1199"/>
              </a:spcAft>
              <a:tabLst>
                <a:tab algn="l" pos="0"/>
              </a:tabLst>
            </a:pPr>
            <a:r>
              <a:rPr b="0" lang="de-DE" sz="1600" spc="-1" strike="noStrike">
                <a:solidFill>
                  <a:srgbClr val="000000"/>
                </a:solidFill>
                <a:latin typeface="Spartan"/>
              </a:rPr>
              <a:t>Führt Abstraktionen zur Ausführung von Anwendungen mit ihren Services in einem großen Cluster ein.</a:t>
            </a:r>
            <a:endParaRPr b="0" lang="de-DE" sz="1600" spc="-1" strike="noStrike">
              <a:solidFill>
                <a:srgbClr val="000000"/>
              </a:solidFill>
              <a:latin typeface="Spartan"/>
            </a:endParaRPr>
          </a:p>
          <a:p>
            <a:pPr>
              <a:lnSpc>
                <a:spcPts val="2801"/>
              </a:lnSpc>
              <a:spcAft>
                <a:spcPts val="1199"/>
              </a:spcAft>
              <a:tabLst>
                <a:tab algn="l" pos="0"/>
              </a:tabLst>
            </a:pPr>
            <a:r>
              <a:rPr b="0" lang="de-DE" sz="1600" spc="-1" strike="noStrike">
                <a:solidFill>
                  <a:srgbClr val="000000"/>
                </a:solidFill>
                <a:latin typeface="Spartan"/>
              </a:rPr>
              <a:t>Orchestrierung ist keine statische, einmalige Aktivität wie die Provisionierung, sondern eine dynamische, kontinuierliche Aktivität.</a:t>
            </a:r>
            <a:endParaRPr b="0" lang="de-DE" sz="1600" spc="-1" strike="noStrike">
              <a:solidFill>
                <a:srgbClr val="000000"/>
              </a:solidFill>
              <a:latin typeface="Spartan"/>
            </a:endParaRPr>
          </a:p>
          <a:p>
            <a:pPr>
              <a:lnSpc>
                <a:spcPts val="2801"/>
              </a:lnSpc>
              <a:spcAft>
                <a:spcPts val="1199"/>
              </a:spcAft>
              <a:tabLst>
                <a:tab algn="l" pos="0"/>
              </a:tabLst>
            </a:pPr>
            <a:r>
              <a:rPr b="0" lang="de-DE" sz="1600" spc="-1" strike="noStrike">
                <a:solidFill>
                  <a:srgbClr val="000000"/>
                </a:solidFill>
                <a:latin typeface="Spartan"/>
              </a:rPr>
              <a:t>Orchestrierung hat den Anspruch, alle Standard-Betriebsprozeduren einer Anwendung zu automatisieren.</a:t>
            </a:r>
            <a:endParaRPr b="0" lang="de-DE" sz="1600" spc="-1" strike="noStrike">
              <a:solidFill>
                <a:srgbClr val="000000"/>
              </a:solidFill>
              <a:latin typeface="Spartan"/>
            </a:endParaRPr>
          </a:p>
        </p:txBody>
      </p:sp>
      <p:sp>
        <p:nvSpPr>
          <p:cNvPr id="465" name="Rechteck 4"/>
          <p:cNvSpPr/>
          <p:nvPr/>
        </p:nvSpPr>
        <p:spPr>
          <a:xfrm>
            <a:off x="7267680" y="3340080"/>
            <a:ext cx="3529800" cy="563040"/>
          </a:xfrm>
          <a:prstGeom prst="rect">
            <a:avLst/>
          </a:prstGeom>
          <a:solidFill>
            <a:schemeClr val="accent4"/>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1" lang="de-DE" sz="2000" spc="-1" strike="noStrike">
                <a:solidFill>
                  <a:srgbClr val="ffffff"/>
                </a:solidFill>
                <a:latin typeface="Spartan"/>
              </a:rPr>
              <a:t>Cluster-Orchestrierer</a:t>
            </a:r>
            <a:endParaRPr b="0" lang="de-DE" sz="2000" spc="-1" strike="noStrike">
              <a:latin typeface="Arial"/>
            </a:endParaRPr>
          </a:p>
        </p:txBody>
      </p:sp>
      <p:sp>
        <p:nvSpPr>
          <p:cNvPr id="466" name="Pfeil nach unten 5"/>
          <p:cNvSpPr/>
          <p:nvPr/>
        </p:nvSpPr>
        <p:spPr>
          <a:xfrm>
            <a:off x="8719200" y="2499840"/>
            <a:ext cx="627120" cy="712080"/>
          </a:xfrm>
          <a:prstGeom prst="downArrow">
            <a:avLst>
              <a:gd name="adj1" fmla="val 50000"/>
              <a:gd name="adj2" fmla="val 50000"/>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sp>
      <p:sp>
        <p:nvSpPr>
          <p:cNvPr id="467" name="Pfeil nach unten 6"/>
          <p:cNvSpPr/>
          <p:nvPr/>
        </p:nvSpPr>
        <p:spPr>
          <a:xfrm>
            <a:off x="8719200" y="4052520"/>
            <a:ext cx="627120" cy="712080"/>
          </a:xfrm>
          <a:prstGeom prst="downArrow">
            <a:avLst>
              <a:gd name="adj1" fmla="val 50000"/>
              <a:gd name="adj2" fmla="val 50000"/>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sp>
      <p:sp>
        <p:nvSpPr>
          <p:cNvPr id="468" name="Textfeld 7"/>
          <p:cNvSpPr/>
          <p:nvPr/>
        </p:nvSpPr>
        <p:spPr>
          <a:xfrm>
            <a:off x="6391440" y="959040"/>
            <a:ext cx="5368320" cy="1307160"/>
          </a:xfrm>
          <a:prstGeom prst="rect">
            <a:avLst/>
          </a:prstGeom>
          <a:solidFill>
            <a:srgbClr val="ffffcc"/>
          </a:solidFill>
          <a:ln w="0">
            <a:noFill/>
          </a:ln>
        </p:spPr>
        <p:style>
          <a:lnRef idx="0"/>
          <a:fillRef idx="0"/>
          <a:effectRef idx="0"/>
          <a:fontRef idx="minor"/>
        </p:style>
        <p:txBody>
          <a:bodyPr lIns="90000" rIns="90000" tIns="45000" bIns="45000">
            <a:spAutoFit/>
          </a:bodyPr>
          <a:p>
            <a:pPr>
              <a:lnSpc>
                <a:spcPct val="100000"/>
              </a:lnSpc>
              <a:tabLst>
                <a:tab algn="l" pos="0"/>
              </a:tabLst>
            </a:pPr>
            <a:r>
              <a:rPr b="1" lang="de-DE" sz="1600" spc="-1" strike="noStrike">
                <a:solidFill>
                  <a:srgbClr val="000000"/>
                </a:solidFill>
                <a:latin typeface="Spartan"/>
              </a:rPr>
              <a:t>Blaupause der Anwendung</a:t>
            </a:r>
            <a:r>
              <a:rPr b="0" lang="de-DE" sz="1600" spc="-1" strike="noStrike">
                <a:solidFill>
                  <a:srgbClr val="000000"/>
                </a:solidFill>
                <a:latin typeface="Spartan"/>
              </a:rPr>
              <a:t>, die den gewünschten Betriebszustand der Anwendung beschreibt: Betriebskomponenten (Container), deren Betriebsanforderungen sowie die angebotenen und benötigten Schnittstellen.</a:t>
            </a:r>
            <a:endParaRPr b="0" lang="de-DE" sz="1600" spc="-1" strike="noStrike">
              <a:latin typeface="Arial"/>
            </a:endParaRPr>
          </a:p>
        </p:txBody>
      </p:sp>
      <p:sp>
        <p:nvSpPr>
          <p:cNvPr id="469" name="Textfeld 8"/>
          <p:cNvSpPr/>
          <p:nvPr/>
        </p:nvSpPr>
        <p:spPr>
          <a:xfrm>
            <a:off x="6382080" y="4807080"/>
            <a:ext cx="5490000" cy="1063800"/>
          </a:xfrm>
          <a:prstGeom prst="rect">
            <a:avLst/>
          </a:prstGeom>
          <a:solidFill>
            <a:srgbClr val="ffffcc"/>
          </a:solid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600" spc="-1" strike="noStrike">
                <a:solidFill>
                  <a:srgbClr val="000000"/>
                </a:solidFill>
                <a:latin typeface="Spartan"/>
              </a:rPr>
              <a:t>Steuerungsaktivitäten im Cluster</a:t>
            </a:r>
            <a:r>
              <a:rPr b="0" lang="de-DE" sz="1600" spc="-1" strike="noStrike">
                <a:solidFill>
                  <a:srgbClr val="000000"/>
                </a:solidFill>
                <a:latin typeface="Spartan"/>
              </a:rPr>
              <a:t>: </a:t>
            </a:r>
            <a:endParaRPr b="0" lang="de-DE" sz="1600" spc="-1" strike="noStrike">
              <a:latin typeface="Arial"/>
            </a:endParaRPr>
          </a:p>
          <a:p>
            <a:pPr marL="285840" indent="-285480">
              <a:lnSpc>
                <a:spcPct val="100000"/>
              </a:lnSpc>
              <a:buClr>
                <a:srgbClr val="000000"/>
              </a:buClr>
              <a:buFont typeface="Wingdings" charset="2"/>
              <a:buChar char=""/>
              <a:tabLst>
                <a:tab algn="l" pos="0"/>
              </a:tabLst>
            </a:pPr>
            <a:r>
              <a:rPr b="0" lang="de-DE" sz="1600" spc="-1" strike="noStrike">
                <a:solidFill>
                  <a:srgbClr val="000000"/>
                </a:solidFill>
                <a:latin typeface="Spartan"/>
              </a:rPr>
              <a:t>Start von Containern auf Knoten (</a:t>
            </a:r>
            <a:r>
              <a:rPr b="0" lang="de-DE" sz="1600" spc="-1" strike="noStrike">
                <a:solidFill>
                  <a:srgbClr val="000000"/>
                </a:solidFill>
                <a:latin typeface="Wingdings"/>
              </a:rPr>
              <a:t></a:t>
            </a:r>
            <a:r>
              <a:rPr b="0" lang="de-DE" sz="1600" spc="-1" strike="noStrike">
                <a:solidFill>
                  <a:srgbClr val="000000"/>
                </a:solidFill>
                <a:latin typeface="Spartan"/>
              </a:rPr>
              <a:t> Scheduler)</a:t>
            </a:r>
            <a:endParaRPr b="0" lang="de-DE" sz="1600" spc="-1" strike="noStrike">
              <a:latin typeface="Arial"/>
            </a:endParaRPr>
          </a:p>
          <a:p>
            <a:pPr marL="285840" indent="-285480">
              <a:lnSpc>
                <a:spcPct val="100000"/>
              </a:lnSpc>
              <a:buClr>
                <a:srgbClr val="000000"/>
              </a:buClr>
              <a:buFont typeface="Wingdings" charset="2"/>
              <a:buChar char=""/>
              <a:tabLst>
                <a:tab algn="l" pos="0"/>
              </a:tabLst>
            </a:pPr>
            <a:r>
              <a:rPr b="0" lang="de-DE" sz="1600" spc="-1" strike="noStrike">
                <a:solidFill>
                  <a:srgbClr val="000000"/>
                </a:solidFill>
                <a:latin typeface="Spartan"/>
              </a:rPr>
              <a:t>Verknüpfung von Containern</a:t>
            </a:r>
            <a:endParaRPr b="0" lang="de-DE" sz="1600" spc="-1" strike="noStrike">
              <a:latin typeface="Arial"/>
            </a:endParaRPr>
          </a:p>
          <a:p>
            <a:pPr marL="285840" indent="-285480">
              <a:lnSpc>
                <a:spcPct val="100000"/>
              </a:lnSpc>
              <a:buClr>
                <a:srgbClr val="000000"/>
              </a:buClr>
              <a:buFont typeface="Wingdings" charset="2"/>
              <a:buChar char=""/>
              <a:tabLst>
                <a:tab algn="l" pos="0"/>
              </a:tabLst>
            </a:pPr>
            <a:r>
              <a:rPr b="0" lang="de-DE" sz="1600" spc="-1" strike="noStrike">
                <a:solidFill>
                  <a:srgbClr val="000000"/>
                </a:solidFill>
                <a:latin typeface="Spartan"/>
              </a:rPr>
              <a:t>…</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Ein Cluster-Orchestrierer bietet eine Schnittstelle zwischen Betrieb und Entwicklung für ein Cluster an.</a:t>
            </a:r>
            <a:endParaRPr b="0" lang="de-DE" sz="2400" spc="-1" strike="noStrike">
              <a:solidFill>
                <a:srgbClr val="000000"/>
              </a:solidFill>
              <a:latin typeface="Spartan"/>
            </a:endParaRPr>
          </a:p>
        </p:txBody>
      </p:sp>
      <p:sp>
        <p:nvSpPr>
          <p:cNvPr id="471"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A638564F-5D99-4B82-A256-A63444F557F1}" type="slidenum">
              <a:rPr b="0" lang="de-DE" sz="1000" spc="-1" strike="noStrike">
                <a:latin typeface="Arial"/>
              </a:rPr>
              <a:t>6</a:t>
            </a:fld>
            <a:endParaRPr b="0" lang="de-DE" sz="1000" spc="-1" strike="noStrike">
              <a:latin typeface="Times New Roman"/>
            </a:endParaRPr>
          </a:p>
        </p:txBody>
      </p:sp>
      <p:sp>
        <p:nvSpPr>
          <p:cNvPr id="472" name="Textplatzhalter 11"/>
          <p:cNvSpPr txBox="1"/>
          <p:nvPr/>
        </p:nvSpPr>
        <p:spPr>
          <a:xfrm>
            <a:off x="540000" y="1746000"/>
            <a:ext cx="11112840" cy="4103640"/>
          </a:xfrm>
          <a:prstGeom prst="rect">
            <a:avLst/>
          </a:prstGeom>
          <a:noFill/>
          <a:ln w="0">
            <a:noFill/>
          </a:ln>
        </p:spPr>
        <p:txBody>
          <a:bodyPr lIns="0" rIns="0" tIns="0" bIns="0">
            <a:noAutofit/>
          </a:bodyPr>
          <a:p>
            <a:endParaRPr b="0" lang="de-DE" sz="1600" spc="-1" strike="noStrike">
              <a:solidFill>
                <a:srgbClr val="000000"/>
              </a:solidFill>
              <a:latin typeface="Spartan"/>
            </a:endParaRPr>
          </a:p>
        </p:txBody>
      </p:sp>
      <p:pic>
        <p:nvPicPr>
          <p:cNvPr id="473" name="Picture 2" descr="http://blog.schneider-electric.com/wp-content/uploads/2015/05/cloud.jpg"/>
          <p:cNvPicPr/>
          <p:nvPr/>
        </p:nvPicPr>
        <p:blipFill>
          <a:blip r:embed="rId1"/>
          <a:stretch/>
        </p:blipFill>
        <p:spPr>
          <a:xfrm>
            <a:off x="6689160" y="2659680"/>
            <a:ext cx="3227760" cy="1936440"/>
          </a:xfrm>
          <a:prstGeom prst="rect">
            <a:avLst/>
          </a:prstGeom>
          <a:ln w="0">
            <a:noFill/>
          </a:ln>
        </p:spPr>
      </p:pic>
      <p:sp>
        <p:nvSpPr>
          <p:cNvPr id="474" name="Ellipse 4"/>
          <p:cNvSpPr/>
          <p:nvPr/>
        </p:nvSpPr>
        <p:spPr>
          <a:xfrm>
            <a:off x="5444280" y="3474360"/>
            <a:ext cx="328320" cy="306720"/>
          </a:xfrm>
          <a:prstGeom prst="ellipse">
            <a:avLst/>
          </a:prstGeom>
          <a:solidFill>
            <a:schemeClr val="accent6"/>
          </a:solidFill>
          <a:ln>
            <a:solidFill>
              <a:srgbClr val="ffcc00"/>
            </a:solidFill>
          </a:ln>
        </p:spPr>
        <p:style>
          <a:lnRef idx="1">
            <a:schemeClr val="accent1"/>
          </a:lnRef>
          <a:fillRef idx="3">
            <a:schemeClr val="accent1"/>
          </a:fillRef>
          <a:effectRef idx="2">
            <a:schemeClr val="accent1"/>
          </a:effectRef>
          <a:fontRef idx="minor"/>
        </p:style>
      </p:sp>
      <p:sp>
        <p:nvSpPr>
          <p:cNvPr id="475" name="Gerader Verbinder 6"/>
          <p:cNvSpPr/>
          <p:nvPr/>
        </p:nvSpPr>
        <p:spPr>
          <a:xfrm flipH="1">
            <a:off x="5772600" y="3627720"/>
            <a:ext cx="916560" cy="0"/>
          </a:xfrm>
          <a:prstGeom prst="line">
            <a:avLst/>
          </a:prstGeom>
          <a:ln w="31750">
            <a:solidFill>
              <a:srgbClr val="ffcc00"/>
            </a:solidFill>
          </a:ln>
        </p:spPr>
        <p:style>
          <a:lnRef idx="2">
            <a:schemeClr val="accent1"/>
          </a:lnRef>
          <a:fillRef idx="0">
            <a:schemeClr val="accent1"/>
          </a:fillRef>
          <a:effectRef idx="1">
            <a:schemeClr val="accent1"/>
          </a:effectRef>
          <a:fontRef idx="minor"/>
        </p:style>
      </p:sp>
      <p:sp>
        <p:nvSpPr>
          <p:cNvPr id="476" name="Textfeld 8"/>
          <p:cNvSpPr/>
          <p:nvPr/>
        </p:nvSpPr>
        <p:spPr>
          <a:xfrm>
            <a:off x="5028840" y="3826800"/>
            <a:ext cx="1257840" cy="759960"/>
          </a:xfrm>
          <a:prstGeom prst="rect">
            <a:avLst/>
          </a:prstGeom>
          <a:noFill/>
          <a:ln w="0">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Wingdings" charset="2"/>
              <a:buChar char=""/>
            </a:pPr>
            <a:r>
              <a:rPr b="0" lang="de-DE" sz="1100" spc="-1" strike="noStrike">
                <a:solidFill>
                  <a:srgbClr val="000000"/>
                </a:solidFill>
                <a:latin typeface="Spartan"/>
              </a:rPr>
              <a:t>deploy()</a:t>
            </a:r>
            <a:endParaRPr b="0" lang="de-DE" sz="1100" spc="-1" strike="noStrike">
              <a:latin typeface="Arial"/>
            </a:endParaRPr>
          </a:p>
          <a:p>
            <a:pPr marL="285840" indent="-285480">
              <a:lnSpc>
                <a:spcPct val="100000"/>
              </a:lnSpc>
              <a:buClr>
                <a:srgbClr val="000000"/>
              </a:buClr>
              <a:buFont typeface="Wingdings" charset="2"/>
              <a:buChar char=""/>
            </a:pPr>
            <a:r>
              <a:rPr b="0" lang="de-DE" sz="1100" spc="-1" strike="noStrike">
                <a:solidFill>
                  <a:srgbClr val="000000"/>
                </a:solidFill>
                <a:latin typeface="Spartan"/>
              </a:rPr>
              <a:t>rollback()</a:t>
            </a:r>
            <a:endParaRPr b="0" lang="de-DE" sz="1100" spc="-1" strike="noStrike">
              <a:latin typeface="Arial"/>
            </a:endParaRPr>
          </a:p>
          <a:p>
            <a:pPr marL="285840" indent="-285480">
              <a:lnSpc>
                <a:spcPct val="100000"/>
              </a:lnSpc>
              <a:buClr>
                <a:srgbClr val="000000"/>
              </a:buClr>
              <a:buFont typeface="Wingdings" charset="2"/>
              <a:buChar char=""/>
            </a:pPr>
            <a:r>
              <a:rPr b="0" lang="de-DE" sz="1100" spc="-1" strike="noStrike">
                <a:solidFill>
                  <a:srgbClr val="000000"/>
                </a:solidFill>
                <a:latin typeface="Spartan"/>
              </a:rPr>
              <a:t>configure()</a:t>
            </a:r>
            <a:endParaRPr b="0" lang="de-DE" sz="1100" spc="-1" strike="noStrike">
              <a:latin typeface="Arial"/>
            </a:endParaRPr>
          </a:p>
          <a:p>
            <a:pPr marL="285840" indent="-285480">
              <a:lnSpc>
                <a:spcPct val="100000"/>
              </a:lnSpc>
              <a:buClr>
                <a:srgbClr val="000000"/>
              </a:buClr>
              <a:buFont typeface="Wingdings" charset="2"/>
              <a:buChar char=""/>
            </a:pPr>
            <a:r>
              <a:rPr b="0" lang="de-DE" sz="1100" spc="-1" strike="noStrike">
                <a:solidFill>
                  <a:srgbClr val="000000"/>
                </a:solidFill>
                <a:latin typeface="Spartan"/>
              </a:rPr>
              <a:t>scale()</a:t>
            </a:r>
            <a:endParaRPr b="0" lang="de-DE" sz="1100" spc="-1" strike="noStrike">
              <a:latin typeface="Arial"/>
            </a:endParaRPr>
          </a:p>
        </p:txBody>
      </p:sp>
      <p:sp>
        <p:nvSpPr>
          <p:cNvPr id="477" name="Textfeld 3"/>
          <p:cNvSpPr/>
          <p:nvPr/>
        </p:nvSpPr>
        <p:spPr>
          <a:xfrm>
            <a:off x="7778880" y="2274480"/>
            <a:ext cx="1048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Betrieb</a:t>
            </a:r>
            <a:endParaRPr b="0" lang="de-DE" sz="1800" spc="-1" strike="noStrike">
              <a:latin typeface="Arial"/>
            </a:endParaRPr>
          </a:p>
        </p:txBody>
      </p:sp>
      <p:sp>
        <p:nvSpPr>
          <p:cNvPr id="478" name="Textfeld 9"/>
          <p:cNvSpPr/>
          <p:nvPr/>
        </p:nvSpPr>
        <p:spPr>
          <a:xfrm>
            <a:off x="2305800" y="2327760"/>
            <a:ext cx="1624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Entwicklung</a:t>
            </a:r>
            <a:endParaRPr b="0" lang="de-DE" sz="1800" spc="-1" strike="noStrike">
              <a:latin typeface="Arial"/>
            </a:endParaRPr>
          </a:p>
        </p:txBody>
      </p:sp>
      <p:sp>
        <p:nvSpPr>
          <p:cNvPr id="479" name="Textfeld 10"/>
          <p:cNvSpPr/>
          <p:nvPr/>
        </p:nvSpPr>
        <p:spPr>
          <a:xfrm>
            <a:off x="4702680" y="2757960"/>
            <a:ext cx="1757160" cy="639000"/>
          </a:xfrm>
          <a:prstGeom prst="rect">
            <a:avLst/>
          </a:prstGeom>
          <a:noFill/>
          <a:ln w="0">
            <a:noFill/>
          </a:ln>
        </p:spPr>
        <p:style>
          <a:lnRef idx="0"/>
          <a:fillRef idx="0"/>
          <a:effectRef idx="0"/>
          <a:fontRef idx="minor"/>
        </p:style>
        <p:txBody>
          <a:bodyPr lIns="90000" rIns="90000" tIns="45000" bIns="45000">
            <a:spAutoFit/>
          </a:bodyPr>
          <a:p>
            <a:pPr>
              <a:lnSpc>
                <a:spcPct val="100000"/>
              </a:lnSpc>
              <a:tabLst>
                <a:tab algn="l" pos="0"/>
              </a:tabLst>
            </a:pPr>
            <a:r>
              <a:rPr b="0" lang="de-DE" sz="1800" spc="-1" strike="noStrike">
                <a:solidFill>
                  <a:srgbClr val="000000"/>
                </a:solidFill>
                <a:latin typeface="Spartan"/>
              </a:rPr>
              <a:t>DevOps Schnittstelle</a:t>
            </a:r>
            <a:endParaRPr b="0" lang="de-DE" sz="1800" spc="-1" strike="noStrike">
              <a:latin typeface="Arial"/>
            </a:endParaRPr>
          </a:p>
        </p:txBody>
      </p:sp>
      <p:sp>
        <p:nvSpPr>
          <p:cNvPr id="480" name="Würfel 5"/>
          <p:cNvSpPr/>
          <p:nvPr/>
        </p:nvSpPr>
        <p:spPr>
          <a:xfrm>
            <a:off x="2098080" y="3096720"/>
            <a:ext cx="1553400" cy="1062360"/>
          </a:xfrm>
          <a:prstGeom prst="cube">
            <a:avLst>
              <a:gd name="adj" fmla="val 25000"/>
            </a:avLst>
          </a:prstGeom>
          <a:solidFill>
            <a:schemeClr val="bg1">
              <a:lumMod val="85000"/>
            </a:schemeClr>
          </a:solidFill>
          <a:ln w="19050">
            <a:solidFill>
              <a:srgbClr val="ef7d00"/>
            </a:solid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400" spc="-1" strike="noStrike">
                <a:solidFill>
                  <a:srgbClr val="000000"/>
                </a:solidFill>
                <a:latin typeface="Spartan"/>
              </a:rPr>
              <a:t>Applikation</a:t>
            </a:r>
            <a:endParaRPr b="0" lang="de-DE" sz="1400" spc="-1" strike="noStrike">
              <a:latin typeface="Arial"/>
            </a:endParaRPr>
          </a:p>
        </p:txBody>
      </p:sp>
      <p:sp>
        <p:nvSpPr>
          <p:cNvPr id="481" name="Pfeil nach rechts 7"/>
          <p:cNvSpPr/>
          <p:nvPr/>
        </p:nvSpPr>
        <p:spPr>
          <a:xfrm>
            <a:off x="3729600" y="3556440"/>
            <a:ext cx="1657080" cy="145800"/>
          </a:xfrm>
          <a:prstGeom prst="rightArrow">
            <a:avLst>
              <a:gd name="adj1" fmla="val 50000"/>
              <a:gd name="adj2" fmla="val 50000"/>
            </a:avLst>
          </a:prstGeom>
          <a:solidFill>
            <a:schemeClr val="accent2"/>
          </a:solidFill>
          <a:ln>
            <a:solidFill>
              <a:srgbClr val="ef7d00"/>
            </a:solidFill>
          </a:ln>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Abgerundetes Rechteck 44"/>
          <p:cNvSpPr/>
          <p:nvPr/>
        </p:nvSpPr>
        <p:spPr>
          <a:xfrm>
            <a:off x="6687720" y="3676320"/>
            <a:ext cx="4433400" cy="827280"/>
          </a:xfrm>
          <a:prstGeom prst="roundRect">
            <a:avLst>
              <a:gd name="adj" fmla="val 16667"/>
            </a:avLst>
          </a:prstGeom>
          <a:noFill/>
          <a:ln w="28575">
            <a:solidFill>
              <a:srgbClr val="f2f2f2">
                <a:lumMod val="25000"/>
              </a:srgbClr>
            </a:solidFill>
            <a:prstDash val="dash"/>
          </a:ln>
        </p:spPr>
        <p:style>
          <a:lnRef idx="1">
            <a:schemeClr val="accent1"/>
          </a:lnRef>
          <a:fillRef idx="3">
            <a:schemeClr val="accent1"/>
          </a:fillRef>
          <a:effectRef idx="2">
            <a:schemeClr val="accent1"/>
          </a:effectRef>
          <a:fontRef idx="minor"/>
        </p:style>
      </p:sp>
      <p:sp>
        <p:nvSpPr>
          <p:cNvPr id="483"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Blaupause einer Anwendung (vereinfacht)</a:t>
            </a:r>
            <a:endParaRPr b="0" lang="de-DE" sz="2400" spc="-1" strike="noStrike">
              <a:solidFill>
                <a:srgbClr val="000000"/>
              </a:solidFill>
              <a:latin typeface="Spartan"/>
            </a:endParaRPr>
          </a:p>
        </p:txBody>
      </p:sp>
      <p:sp>
        <p:nvSpPr>
          <p:cNvPr id="484"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E6C48EDA-BC81-46E1-B065-C83D622CAF19}" type="slidenum">
              <a:rPr b="0" lang="de-DE" sz="1000" spc="-1" strike="noStrike">
                <a:latin typeface="Arial"/>
              </a:rPr>
              <a:t>6</a:t>
            </a:fld>
            <a:endParaRPr b="0" lang="de-DE" sz="1000" spc="-1" strike="noStrike">
              <a:latin typeface="Times New Roman"/>
            </a:endParaRPr>
          </a:p>
        </p:txBody>
      </p:sp>
      <p:sp>
        <p:nvSpPr>
          <p:cNvPr id="485" name="Rechteck 13"/>
          <p:cNvSpPr/>
          <p:nvPr/>
        </p:nvSpPr>
        <p:spPr>
          <a:xfrm>
            <a:off x="389520" y="2153160"/>
            <a:ext cx="5571720" cy="2694960"/>
          </a:xfrm>
          <a:prstGeom prst="rect">
            <a:avLst/>
          </a:prstGeom>
          <a:solidFill>
            <a:schemeClr val="accent2"/>
          </a:solidFill>
          <a:ln>
            <a:solidFill>
              <a:srgbClr val="009bb4"/>
            </a:solidFill>
          </a:ln>
        </p:spPr>
        <p:style>
          <a:lnRef idx="1">
            <a:schemeClr val="accent1"/>
          </a:lnRef>
          <a:fillRef idx="3">
            <a:schemeClr val="accent1"/>
          </a:fillRef>
          <a:effectRef idx="2">
            <a:schemeClr val="accent1"/>
          </a:effectRef>
          <a:fontRef idx="minor"/>
        </p:style>
      </p:sp>
      <p:sp>
        <p:nvSpPr>
          <p:cNvPr id="486" name="Rechteck 14"/>
          <p:cNvSpPr/>
          <p:nvPr/>
        </p:nvSpPr>
        <p:spPr>
          <a:xfrm>
            <a:off x="3330360" y="4229280"/>
            <a:ext cx="2372760" cy="423720"/>
          </a:xfrm>
          <a:prstGeom prst="rect">
            <a:avLst/>
          </a:prstGeom>
          <a:solidFill>
            <a:schemeClr val="accent6">
              <a:lumMod val="40000"/>
              <a:lumOff val="60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oAutofit/>
          </a:bodyPr>
          <a:p>
            <a:pPr algn="ctr">
              <a:lnSpc>
                <a:spcPct val="100000"/>
              </a:lnSpc>
              <a:tabLst>
                <a:tab algn="l" pos="0"/>
              </a:tabLst>
            </a:pPr>
            <a:r>
              <a:rPr b="0" lang="de-DE" sz="1800" spc="-1" strike="noStrike">
                <a:solidFill>
                  <a:srgbClr val="000000"/>
                </a:solidFill>
                <a:latin typeface="Spartan"/>
              </a:rPr>
              <a:t>Network</a:t>
            </a:r>
            <a:endParaRPr b="0" lang="de-DE" sz="1800" spc="-1" strike="noStrike">
              <a:latin typeface="Arial"/>
            </a:endParaRPr>
          </a:p>
        </p:txBody>
      </p:sp>
      <p:sp>
        <p:nvSpPr>
          <p:cNvPr id="487" name="Rechteck 15"/>
          <p:cNvSpPr/>
          <p:nvPr/>
        </p:nvSpPr>
        <p:spPr>
          <a:xfrm>
            <a:off x="583560" y="4229280"/>
            <a:ext cx="2372760" cy="423720"/>
          </a:xfrm>
          <a:prstGeom prst="rect">
            <a:avLst/>
          </a:prstGeom>
          <a:solidFill>
            <a:schemeClr val="accent6">
              <a:lumMod val="40000"/>
              <a:lumOff val="60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oAutofit/>
          </a:bodyPr>
          <a:p>
            <a:pPr algn="ctr">
              <a:lnSpc>
                <a:spcPct val="100000"/>
              </a:lnSpc>
              <a:tabLst>
                <a:tab algn="l" pos="0"/>
              </a:tabLst>
            </a:pPr>
            <a:r>
              <a:rPr b="0" lang="de-DE" sz="1800" spc="-1" strike="noStrike">
                <a:solidFill>
                  <a:srgbClr val="000000"/>
                </a:solidFill>
                <a:latin typeface="Spartan"/>
              </a:rPr>
              <a:t>Storage</a:t>
            </a:r>
            <a:endParaRPr b="0" lang="de-DE" sz="1800" spc="-1" strike="noStrike">
              <a:latin typeface="Arial"/>
            </a:endParaRPr>
          </a:p>
        </p:txBody>
      </p:sp>
      <p:sp>
        <p:nvSpPr>
          <p:cNvPr id="488" name="Textfeld 16"/>
          <p:cNvSpPr/>
          <p:nvPr/>
        </p:nvSpPr>
        <p:spPr>
          <a:xfrm>
            <a:off x="330480" y="2204640"/>
            <a:ext cx="15786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ffffff"/>
                </a:solidFill>
                <a:latin typeface="Spartan"/>
              </a:rPr>
              <a:t>Application</a:t>
            </a:r>
            <a:endParaRPr b="0" lang="de-DE" sz="1800" spc="-1" strike="noStrike">
              <a:latin typeface="Arial"/>
            </a:endParaRPr>
          </a:p>
        </p:txBody>
      </p:sp>
      <p:sp>
        <p:nvSpPr>
          <p:cNvPr id="489" name="Rechteck 17"/>
          <p:cNvSpPr/>
          <p:nvPr/>
        </p:nvSpPr>
        <p:spPr>
          <a:xfrm>
            <a:off x="583560" y="3489840"/>
            <a:ext cx="5119200" cy="423720"/>
          </a:xfrm>
          <a:prstGeom prst="rect">
            <a:avLst/>
          </a:prstGeom>
          <a:solidFill>
            <a:schemeClr val="accent6">
              <a:lumMod val="40000"/>
              <a:lumOff val="60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oAutofit/>
          </a:bodyPr>
          <a:p>
            <a:pPr algn="ctr">
              <a:lnSpc>
                <a:spcPct val="100000"/>
              </a:lnSpc>
              <a:tabLst>
                <a:tab algn="l" pos="0"/>
              </a:tabLst>
            </a:pPr>
            <a:r>
              <a:rPr b="0" lang="de-DE" sz="1800" spc="-1" strike="noStrike">
                <a:solidFill>
                  <a:srgbClr val="000000"/>
                </a:solidFill>
                <a:latin typeface="Spartan"/>
              </a:rPr>
              <a:t>Container</a:t>
            </a:r>
            <a:endParaRPr b="0" lang="de-DE" sz="1800" spc="-1" strike="noStrike">
              <a:latin typeface="Arial"/>
            </a:endParaRPr>
          </a:p>
        </p:txBody>
      </p:sp>
      <p:sp>
        <p:nvSpPr>
          <p:cNvPr id="490" name="Rechteck 18"/>
          <p:cNvSpPr/>
          <p:nvPr/>
        </p:nvSpPr>
        <p:spPr>
          <a:xfrm>
            <a:off x="583560" y="2715480"/>
            <a:ext cx="5119200" cy="423720"/>
          </a:xfrm>
          <a:prstGeom prst="rect">
            <a:avLst/>
          </a:prstGeom>
          <a:solidFill>
            <a:schemeClr val="accent6">
              <a:lumMod val="40000"/>
              <a:lumOff val="60000"/>
            </a:schemeClr>
          </a:solidFill>
          <a:ln>
            <a:solidFill>
              <a:srgbClr val="009bb4"/>
            </a:solidFill>
          </a:ln>
        </p:spPr>
        <p:style>
          <a:lnRef idx="1">
            <a:schemeClr val="accent1"/>
          </a:lnRef>
          <a:fillRef idx="3">
            <a:schemeClr val="accent1"/>
          </a:fillRef>
          <a:effectRef idx="2">
            <a:schemeClr val="accent1"/>
          </a:effectRef>
          <a:fontRef idx="minor"/>
        </p:style>
        <p:txBody>
          <a:bodyPr lIns="90000" rIns="90000" tIns="45000" bIns="45000">
            <a:noAutofit/>
          </a:bodyPr>
          <a:p>
            <a:pPr algn="ctr">
              <a:lnSpc>
                <a:spcPct val="100000"/>
              </a:lnSpc>
              <a:tabLst>
                <a:tab algn="l" pos="0"/>
              </a:tabLst>
            </a:pPr>
            <a:r>
              <a:rPr b="0" lang="de-DE" sz="1800" spc="-1" strike="noStrike">
                <a:solidFill>
                  <a:srgbClr val="000000"/>
                </a:solidFill>
                <a:latin typeface="Spartan"/>
              </a:rPr>
              <a:t>Services</a:t>
            </a:r>
            <a:endParaRPr b="0" lang="de-DE" sz="1800" spc="-1" strike="noStrike">
              <a:latin typeface="Arial"/>
            </a:endParaRPr>
          </a:p>
        </p:txBody>
      </p:sp>
      <p:sp>
        <p:nvSpPr>
          <p:cNvPr id="491" name="Gerade Verbindung mit Pfeil 19"/>
          <p:cNvSpPr/>
          <p:nvPr/>
        </p:nvSpPr>
        <p:spPr>
          <a:xfrm flipV="1">
            <a:off x="3143520" y="3139560"/>
            <a:ext cx="360" cy="349920"/>
          </a:xfrm>
          <a:custGeom>
            <a:avLst/>
            <a:gdLst/>
            <a:ahLst/>
            <a:rect l="l" t="t" r="r" b="b"/>
            <a:pathLst>
              <a:path w="21600" h="21600">
                <a:moveTo>
                  <a:pt x="0" y="0"/>
                </a:moveTo>
                <a:lnTo>
                  <a:pt x="21600" y="21600"/>
                </a:lnTo>
              </a:path>
            </a:pathLst>
          </a:custGeom>
          <a:noFill/>
          <a:ln w="31750">
            <a:solidFill>
              <a:srgbClr val="ffffff"/>
            </a:solidFill>
            <a:tailEnd len="med" type="triangle" w="med"/>
          </a:ln>
        </p:spPr>
        <p:style>
          <a:lnRef idx="2">
            <a:schemeClr val="accent1"/>
          </a:lnRef>
          <a:fillRef idx="0">
            <a:schemeClr val="accent1"/>
          </a:fillRef>
          <a:effectRef idx="1">
            <a:schemeClr val="accent1"/>
          </a:effectRef>
          <a:fontRef idx="minor"/>
        </p:style>
      </p:sp>
      <p:sp>
        <p:nvSpPr>
          <p:cNvPr id="492" name="Gerade Verbindung mit Pfeil 20"/>
          <p:cNvSpPr/>
          <p:nvPr/>
        </p:nvSpPr>
        <p:spPr>
          <a:xfrm flipH="1">
            <a:off x="1770120" y="3913920"/>
            <a:ext cx="5760" cy="315000"/>
          </a:xfrm>
          <a:custGeom>
            <a:avLst/>
            <a:gdLst/>
            <a:ahLst/>
            <a:rect l="l" t="t" r="r" b="b"/>
            <a:pathLst>
              <a:path w="21600" h="21600">
                <a:moveTo>
                  <a:pt x="0" y="0"/>
                </a:moveTo>
                <a:lnTo>
                  <a:pt x="21600" y="21600"/>
                </a:lnTo>
              </a:path>
            </a:pathLst>
          </a:custGeom>
          <a:noFill/>
          <a:ln w="31750">
            <a:solidFill>
              <a:srgbClr val="ffffff"/>
            </a:solidFill>
            <a:tailEnd len="med" type="triangle" w="med"/>
          </a:ln>
        </p:spPr>
        <p:style>
          <a:lnRef idx="2">
            <a:schemeClr val="accent1"/>
          </a:lnRef>
          <a:fillRef idx="0">
            <a:schemeClr val="accent1"/>
          </a:fillRef>
          <a:effectRef idx="1">
            <a:schemeClr val="accent1"/>
          </a:effectRef>
          <a:fontRef idx="minor"/>
        </p:style>
      </p:sp>
      <p:sp>
        <p:nvSpPr>
          <p:cNvPr id="493" name="Gerade Verbindung mit Pfeil 21"/>
          <p:cNvSpPr/>
          <p:nvPr/>
        </p:nvSpPr>
        <p:spPr>
          <a:xfrm flipH="1">
            <a:off x="4516920" y="3921840"/>
            <a:ext cx="5760" cy="315000"/>
          </a:xfrm>
          <a:custGeom>
            <a:avLst/>
            <a:gdLst/>
            <a:ahLst/>
            <a:rect l="l" t="t" r="r" b="b"/>
            <a:pathLst>
              <a:path w="21600" h="21600">
                <a:moveTo>
                  <a:pt x="0" y="0"/>
                </a:moveTo>
                <a:lnTo>
                  <a:pt x="21600" y="21600"/>
                </a:lnTo>
              </a:path>
            </a:pathLst>
          </a:custGeom>
          <a:noFill/>
          <a:ln w="31750">
            <a:solidFill>
              <a:srgbClr val="ffffff"/>
            </a:solidFill>
            <a:tailEnd len="med" type="triangle" w="med"/>
          </a:ln>
        </p:spPr>
        <p:style>
          <a:lnRef idx="2">
            <a:schemeClr val="accent1"/>
          </a:lnRef>
          <a:fillRef idx="0">
            <a:schemeClr val="accent1"/>
          </a:fillRef>
          <a:effectRef idx="1">
            <a:schemeClr val="accent1"/>
          </a:effectRef>
          <a:fontRef idx="minor"/>
        </p:style>
      </p:sp>
      <p:sp>
        <p:nvSpPr>
          <p:cNvPr id="494" name="Textfeld 22"/>
          <p:cNvSpPr/>
          <p:nvPr/>
        </p:nvSpPr>
        <p:spPr>
          <a:xfrm>
            <a:off x="3102480" y="3130200"/>
            <a:ext cx="10666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400" spc="-1" strike="noStrike">
                <a:solidFill>
                  <a:srgbClr val="ffffff"/>
                </a:solidFill>
                <a:latin typeface="Spartan"/>
              </a:rPr>
              <a:t>bieten an</a:t>
            </a:r>
            <a:endParaRPr b="0" lang="de-DE" sz="1400" spc="-1" strike="noStrike">
              <a:latin typeface="Arial"/>
            </a:endParaRPr>
          </a:p>
        </p:txBody>
      </p:sp>
      <p:sp>
        <p:nvSpPr>
          <p:cNvPr id="495" name="Textfeld 23"/>
          <p:cNvSpPr/>
          <p:nvPr/>
        </p:nvSpPr>
        <p:spPr>
          <a:xfrm>
            <a:off x="2609640" y="3918600"/>
            <a:ext cx="114444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400" spc="-1" strike="noStrike">
                <a:solidFill>
                  <a:srgbClr val="ffffff"/>
                </a:solidFill>
                <a:latin typeface="Spartan"/>
              </a:rPr>
              <a:t>benötigen</a:t>
            </a:r>
            <a:endParaRPr b="0" lang="de-DE" sz="1400" spc="-1" strike="noStrike">
              <a:latin typeface="Arial"/>
            </a:endParaRPr>
          </a:p>
        </p:txBody>
      </p:sp>
      <p:sp>
        <p:nvSpPr>
          <p:cNvPr id="496" name="Abgerundetes Rechteck 25"/>
          <p:cNvSpPr/>
          <p:nvPr/>
        </p:nvSpPr>
        <p:spPr>
          <a:xfrm>
            <a:off x="7847280" y="2363400"/>
            <a:ext cx="1987920" cy="420120"/>
          </a:xfrm>
          <a:prstGeom prst="roundRect">
            <a:avLst>
              <a:gd name="adj" fmla="val 16667"/>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HAproxy</a:t>
            </a:r>
            <a:endParaRPr b="0" lang="de-DE" sz="1800" spc="-1" strike="noStrike">
              <a:latin typeface="Arial"/>
            </a:endParaRPr>
          </a:p>
        </p:txBody>
      </p:sp>
      <p:sp>
        <p:nvSpPr>
          <p:cNvPr id="497" name="Abgerundetes Rechteck 26"/>
          <p:cNvSpPr/>
          <p:nvPr/>
        </p:nvSpPr>
        <p:spPr>
          <a:xfrm>
            <a:off x="6812640" y="3897360"/>
            <a:ext cx="1987920" cy="420120"/>
          </a:xfrm>
          <a:prstGeom prst="roundRect">
            <a:avLst>
              <a:gd name="adj" fmla="val 16667"/>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NGINX</a:t>
            </a:r>
            <a:endParaRPr b="0" lang="de-DE" sz="1800" spc="-1" strike="noStrike">
              <a:latin typeface="Arial"/>
            </a:endParaRPr>
          </a:p>
        </p:txBody>
      </p:sp>
      <p:sp>
        <p:nvSpPr>
          <p:cNvPr id="498" name="Abgerundetes Rechteck 27"/>
          <p:cNvSpPr/>
          <p:nvPr/>
        </p:nvSpPr>
        <p:spPr>
          <a:xfrm>
            <a:off x="8980200" y="3897360"/>
            <a:ext cx="1987920" cy="420120"/>
          </a:xfrm>
          <a:prstGeom prst="roundRect">
            <a:avLst>
              <a:gd name="adj" fmla="val 16667"/>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NGINX</a:t>
            </a:r>
            <a:endParaRPr b="0" lang="de-DE" sz="1800" spc="-1" strike="noStrike">
              <a:latin typeface="Arial"/>
            </a:endParaRPr>
          </a:p>
        </p:txBody>
      </p:sp>
      <p:sp>
        <p:nvSpPr>
          <p:cNvPr id="499" name="Abgerundetes Rechteck 28"/>
          <p:cNvSpPr/>
          <p:nvPr/>
        </p:nvSpPr>
        <p:spPr>
          <a:xfrm>
            <a:off x="7890120" y="5294160"/>
            <a:ext cx="1987920" cy="420120"/>
          </a:xfrm>
          <a:prstGeom prst="roundRect">
            <a:avLst>
              <a:gd name="adj" fmla="val 16667"/>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MySQL</a:t>
            </a:r>
            <a:endParaRPr b="0" lang="de-DE" sz="1800" spc="-1" strike="noStrike">
              <a:latin typeface="Arial"/>
            </a:endParaRPr>
          </a:p>
        </p:txBody>
      </p:sp>
      <p:sp>
        <p:nvSpPr>
          <p:cNvPr id="500" name="Gerader Verbinder 30"/>
          <p:cNvSpPr/>
          <p:nvPr/>
        </p:nvSpPr>
        <p:spPr>
          <a:xfrm flipH="1">
            <a:off x="7806600" y="2783880"/>
            <a:ext cx="1034640" cy="1113480"/>
          </a:xfrm>
          <a:prstGeom prst="line">
            <a:avLst/>
          </a:prstGeom>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01" name="Gerade Verbindung mit Pfeil 32"/>
          <p:cNvSpPr/>
          <p:nvPr/>
        </p:nvSpPr>
        <p:spPr>
          <a:xfrm>
            <a:off x="8841600" y="2784240"/>
            <a:ext cx="1132560" cy="111312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02" name="Gerade Verbindung mit Pfeil 34"/>
          <p:cNvSpPr/>
          <p:nvPr/>
        </p:nvSpPr>
        <p:spPr>
          <a:xfrm>
            <a:off x="8841600" y="1946160"/>
            <a:ext cx="360" cy="416880"/>
          </a:xfrm>
          <a:custGeom>
            <a:avLst/>
            <a:gdLst/>
            <a:ahLst/>
            <a:rect l="l" t="t" r="r" b="b"/>
            <a:pathLst>
              <a:path w="21600" h="21600">
                <a:moveTo>
                  <a:pt x="0" y="0"/>
                </a:moveTo>
                <a:lnTo>
                  <a:pt x="21600" y="21600"/>
                </a:lnTo>
              </a:path>
            </a:pathLst>
          </a:custGeom>
          <a:noFill/>
          <a:ln w="31750">
            <a:solidFill>
              <a:srgbClr val="e3e3e3"/>
            </a:solidFill>
            <a:tailEnd len="med" type="triangle" w="med"/>
          </a:ln>
        </p:spPr>
        <p:style>
          <a:lnRef idx="2">
            <a:schemeClr val="accent1"/>
          </a:lnRef>
          <a:fillRef idx="0">
            <a:schemeClr val="accent1"/>
          </a:fillRef>
          <a:effectRef idx="1">
            <a:schemeClr val="accent1"/>
          </a:effectRef>
          <a:fontRef idx="minor"/>
        </p:style>
      </p:sp>
      <p:sp>
        <p:nvSpPr>
          <p:cNvPr id="503" name="Gerade Verbindung mit Pfeil 37"/>
          <p:cNvSpPr/>
          <p:nvPr/>
        </p:nvSpPr>
        <p:spPr>
          <a:xfrm>
            <a:off x="7806960" y="4317840"/>
            <a:ext cx="1077120" cy="97560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04" name="Gerade Verbindung mit Pfeil 39"/>
          <p:cNvSpPr/>
          <p:nvPr/>
        </p:nvSpPr>
        <p:spPr>
          <a:xfrm flipH="1">
            <a:off x="8883720" y="4317840"/>
            <a:ext cx="1089720" cy="97560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05" name="Textfeld 42"/>
          <p:cNvSpPr/>
          <p:nvPr/>
        </p:nvSpPr>
        <p:spPr>
          <a:xfrm>
            <a:off x="8247960" y="1597680"/>
            <a:ext cx="1254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800" spc="-1" strike="noStrike">
                <a:solidFill>
                  <a:srgbClr val="000000"/>
                </a:solidFill>
                <a:latin typeface="Spartan"/>
              </a:rPr>
              <a:t>HTTP 80</a:t>
            </a:r>
            <a:endParaRPr b="0" lang="de-DE" sz="1800" spc="-1" strike="noStrike">
              <a:latin typeface="Arial"/>
            </a:endParaRPr>
          </a:p>
        </p:txBody>
      </p:sp>
      <p:sp>
        <p:nvSpPr>
          <p:cNvPr id="506" name="Textfeld 43"/>
          <p:cNvSpPr/>
          <p:nvPr/>
        </p:nvSpPr>
        <p:spPr>
          <a:xfrm>
            <a:off x="2192760" y="6174000"/>
            <a:ext cx="1689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Metamodell</a:t>
            </a:r>
            <a:endParaRPr b="0" lang="de-DE" sz="1800" spc="-1" strike="noStrike">
              <a:latin typeface="Arial"/>
            </a:endParaRPr>
          </a:p>
        </p:txBody>
      </p:sp>
      <p:sp>
        <p:nvSpPr>
          <p:cNvPr id="507" name="Textfeld 46"/>
          <p:cNvSpPr/>
          <p:nvPr/>
        </p:nvSpPr>
        <p:spPr>
          <a:xfrm>
            <a:off x="8434800" y="6166080"/>
            <a:ext cx="10454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Modell</a:t>
            </a:r>
            <a:endParaRPr b="0" lang="de-DE" sz="1800" spc="-1" strike="noStrike">
              <a:latin typeface="Arial"/>
            </a:endParaRPr>
          </a:p>
        </p:txBody>
      </p:sp>
      <p:sp>
        <p:nvSpPr>
          <p:cNvPr id="508" name="Abgerundetes Rechteck 47"/>
          <p:cNvSpPr/>
          <p:nvPr/>
        </p:nvSpPr>
        <p:spPr>
          <a:xfrm>
            <a:off x="9974520" y="2363400"/>
            <a:ext cx="1517760" cy="420120"/>
          </a:xfrm>
          <a:prstGeom prst="roundRect">
            <a:avLst>
              <a:gd name="adj" fmla="val 16667"/>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tabLst>
                <a:tab algn="l" pos="0"/>
              </a:tabLst>
            </a:pPr>
            <a:r>
              <a:rPr b="0" lang="de-DE" sz="1800" spc="-1" strike="noStrike">
                <a:solidFill>
                  <a:srgbClr val="ffffff"/>
                </a:solidFill>
                <a:latin typeface="Spartan"/>
              </a:rPr>
              <a:t>HAproxy </a:t>
            </a:r>
            <a:r>
              <a:rPr b="0" lang="de-DE" sz="1400" spc="-1" strike="noStrike">
                <a:solidFill>
                  <a:srgbClr val="ffffff"/>
                </a:solidFill>
                <a:latin typeface="Spartan"/>
              </a:rPr>
              <a:t>(standby)</a:t>
            </a:r>
            <a:endParaRPr b="0" lang="de-DE" sz="1400" spc="-1" strike="noStrike">
              <a:latin typeface="Arial"/>
            </a:endParaRPr>
          </a:p>
        </p:txBody>
      </p:sp>
      <p:sp>
        <p:nvSpPr>
          <p:cNvPr id="509" name="Abgerundetes Rechteck 48"/>
          <p:cNvSpPr/>
          <p:nvPr/>
        </p:nvSpPr>
        <p:spPr>
          <a:xfrm>
            <a:off x="7618680" y="2211120"/>
            <a:ext cx="4033080" cy="797400"/>
          </a:xfrm>
          <a:prstGeom prst="roundRect">
            <a:avLst>
              <a:gd name="adj" fmla="val 16667"/>
            </a:avLst>
          </a:prstGeom>
          <a:noFill/>
          <a:ln w="28575">
            <a:solidFill>
              <a:srgbClr val="f2f2f2">
                <a:lumMod val="25000"/>
              </a:srgbClr>
            </a:solidFill>
            <a:prstDash val="dash"/>
          </a:ln>
        </p:spPr>
        <p:style>
          <a:lnRef idx="1">
            <a:schemeClr val="accent1"/>
          </a:lnRef>
          <a:fillRef idx="3">
            <a:schemeClr val="accent1"/>
          </a:fillRef>
          <a:effectRef idx="2">
            <a:schemeClr val="accent1"/>
          </a:effectRef>
          <a:fontRef idx="minor"/>
        </p:style>
      </p:sp>
      <p:sp>
        <p:nvSpPr>
          <p:cNvPr id="510" name="Textfeld 49"/>
          <p:cNvSpPr/>
          <p:nvPr/>
        </p:nvSpPr>
        <p:spPr>
          <a:xfrm>
            <a:off x="9921960" y="3370680"/>
            <a:ext cx="118080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de-DE" sz="1400" spc="-1" strike="noStrike">
                <a:solidFill>
                  <a:srgbClr val="000000"/>
                </a:solidFill>
                <a:latin typeface="Spartan"/>
              </a:rPr>
              <a:t>Skalierung</a:t>
            </a:r>
            <a:endParaRPr b="0" lang="de-DE" sz="1400" spc="-1" strike="noStrike">
              <a:latin typeface="Arial"/>
            </a:endParaRPr>
          </a:p>
        </p:txBody>
      </p:sp>
      <p:sp>
        <p:nvSpPr>
          <p:cNvPr id="511" name="Textfeld 50"/>
          <p:cNvSpPr/>
          <p:nvPr/>
        </p:nvSpPr>
        <p:spPr>
          <a:xfrm>
            <a:off x="8976600" y="1925280"/>
            <a:ext cx="29638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de-DE" sz="1400" spc="-1" strike="noStrike">
                <a:solidFill>
                  <a:srgbClr val="000000"/>
                </a:solidFill>
                <a:latin typeface="Spartan"/>
              </a:rPr>
              <a:t>Ausfallsicherheit / Replikation</a:t>
            </a:r>
            <a:endParaRPr b="0" lang="de-DE" sz="1400" spc="-1" strike="noStrike">
              <a:latin typeface="Arial"/>
            </a:endParaRPr>
          </a:p>
        </p:txBody>
      </p:sp>
      <p:sp>
        <p:nvSpPr>
          <p:cNvPr id="512" name="Abgerundetes Rechteck 51"/>
          <p:cNvSpPr/>
          <p:nvPr/>
        </p:nvSpPr>
        <p:spPr>
          <a:xfrm>
            <a:off x="7682040" y="5127480"/>
            <a:ext cx="2314440" cy="741240"/>
          </a:xfrm>
          <a:prstGeom prst="roundRect">
            <a:avLst>
              <a:gd name="adj" fmla="val 16667"/>
            </a:avLst>
          </a:prstGeom>
          <a:noFill/>
          <a:ln w="28575">
            <a:solidFill>
              <a:srgbClr val="f2f2f2">
                <a:lumMod val="25000"/>
              </a:srgbClr>
            </a:solidFill>
            <a:prstDash val="dash"/>
          </a:ln>
        </p:spPr>
        <p:style>
          <a:lnRef idx="1">
            <a:schemeClr val="accent1"/>
          </a:lnRef>
          <a:fillRef idx="3">
            <a:schemeClr val="accent1"/>
          </a:fillRef>
          <a:effectRef idx="2">
            <a:schemeClr val="accent1"/>
          </a:effectRef>
          <a:fontRef idx="minor"/>
        </p:style>
      </p:sp>
      <p:sp>
        <p:nvSpPr>
          <p:cNvPr id="513" name="Textfeld 52"/>
          <p:cNvSpPr/>
          <p:nvPr/>
        </p:nvSpPr>
        <p:spPr>
          <a:xfrm>
            <a:off x="9231120" y="4837680"/>
            <a:ext cx="908280" cy="3034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i="1" lang="de-DE" sz="1400" spc="-1" strike="noStrike">
                <a:solidFill>
                  <a:srgbClr val="000000"/>
                </a:solidFill>
                <a:latin typeface="Spartan"/>
              </a:rPr>
              <a:t>Stateful</a:t>
            </a:r>
            <a:endParaRPr b="0" lang="de-DE" sz="1400" spc="-1" strike="noStrike">
              <a:latin typeface="Arial"/>
            </a:endParaRPr>
          </a:p>
        </p:txBody>
      </p:sp>
      <p:pic>
        <p:nvPicPr>
          <p:cNvPr id="514" name="" descr=""/>
          <p:cNvPicPr/>
          <p:nvPr/>
        </p:nvPicPr>
        <p:blipFill>
          <a:blip r:embed="rId1"/>
          <a:stretch/>
        </p:blipFill>
        <p:spPr>
          <a:xfrm>
            <a:off x="360" y="0"/>
            <a:ext cx="360" cy="3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itel 1"/>
          <p:cNvSpPr txBox="1"/>
          <p:nvPr/>
        </p:nvSpPr>
        <p:spPr>
          <a:xfrm>
            <a:off x="540000" y="507960"/>
            <a:ext cx="10259640" cy="809640"/>
          </a:xfrm>
          <a:prstGeom prst="rect">
            <a:avLst/>
          </a:prstGeom>
          <a:noFill/>
          <a:ln w="0">
            <a:noFill/>
          </a:ln>
        </p:spPr>
        <p:txBody>
          <a:bodyPr lIns="0" rIns="0" tIns="0" bIns="0">
            <a:noAutofit/>
          </a:bodyPr>
          <a:p>
            <a:pPr>
              <a:lnSpc>
                <a:spcPct val="110000"/>
              </a:lnSpc>
            </a:pPr>
            <a:r>
              <a:rPr b="1" lang="de-DE" sz="2400" spc="-21" strike="noStrike">
                <a:solidFill>
                  <a:srgbClr val="000000"/>
                </a:solidFill>
                <a:latin typeface="Spartan"/>
              </a:rPr>
              <a:t>Analogie 1: Lego Star Wars</a:t>
            </a:r>
            <a:endParaRPr b="0" lang="de-DE" sz="2400" spc="-1" strike="noStrike">
              <a:solidFill>
                <a:srgbClr val="000000"/>
              </a:solidFill>
              <a:latin typeface="Spartan"/>
            </a:endParaRPr>
          </a:p>
        </p:txBody>
      </p:sp>
      <p:sp>
        <p:nvSpPr>
          <p:cNvPr id="516" name="Foliennummernplatzhalter 2"/>
          <p:cNvSpPr txBox="1"/>
          <p:nvPr/>
        </p:nvSpPr>
        <p:spPr>
          <a:xfrm>
            <a:off x="10571400" y="6307920"/>
            <a:ext cx="1080000" cy="143640"/>
          </a:xfrm>
          <a:prstGeom prst="rect">
            <a:avLst/>
          </a:prstGeom>
          <a:noFill/>
          <a:ln w="0">
            <a:noFill/>
          </a:ln>
        </p:spPr>
        <p:txBody>
          <a:bodyPr lIns="0" rIns="0" tIns="0" bIns="0" anchor="ctr">
            <a:noAutofit/>
          </a:bodyPr>
          <a:p>
            <a:pPr>
              <a:lnSpc>
                <a:spcPct val="100000"/>
              </a:lnSpc>
              <a:tabLst>
                <a:tab algn="l" pos="0"/>
              </a:tabLst>
            </a:pPr>
            <a:fld id="{45590E37-BE1D-4EE8-BAE8-77F826307E48}" type="slidenum">
              <a:rPr b="0" lang="de-DE" sz="1000" spc="-1" strike="noStrike">
                <a:latin typeface="Arial"/>
              </a:rPr>
              <a:t>6</a:t>
            </a:fld>
            <a:endParaRPr b="0" lang="de-DE" sz="1000" spc="-1" strike="noStrike">
              <a:latin typeface="Times New Roman"/>
            </a:endParaRPr>
          </a:p>
        </p:txBody>
      </p:sp>
      <p:pic>
        <p:nvPicPr>
          <p:cNvPr id="517" name="Picture 2" descr="https://upload.wikimedia.org/wikipedia/commons/f/fa/Modimapgalaxy1.jpg"/>
          <p:cNvPicPr/>
          <p:nvPr/>
        </p:nvPicPr>
        <p:blipFill>
          <a:blip r:embed="rId1"/>
          <a:stretch/>
        </p:blipFill>
        <p:spPr>
          <a:xfrm>
            <a:off x="8469360" y="2067480"/>
            <a:ext cx="2677320" cy="2563560"/>
          </a:xfrm>
          <a:prstGeom prst="rect">
            <a:avLst/>
          </a:prstGeom>
          <a:ln w="0">
            <a:noFill/>
          </a:ln>
        </p:spPr>
      </p:pic>
      <p:pic>
        <p:nvPicPr>
          <p:cNvPr id="518" name="Picture 4" descr="http://www.galacticbinder.com/images/Lego/LegoDeathStar.jpg"/>
          <p:cNvPicPr/>
          <p:nvPr/>
        </p:nvPicPr>
        <p:blipFill>
          <a:blip r:embed="rId2"/>
          <a:stretch/>
        </p:blipFill>
        <p:spPr>
          <a:xfrm>
            <a:off x="4038480" y="1668960"/>
            <a:ext cx="3476520" cy="3100320"/>
          </a:xfrm>
          <a:prstGeom prst="rect">
            <a:avLst/>
          </a:prstGeom>
          <a:ln w="0">
            <a:noFill/>
          </a:ln>
        </p:spPr>
      </p:pic>
      <p:pic>
        <p:nvPicPr>
          <p:cNvPr id="519" name="Picture 8" descr="http://ecx.images-amazon.com/images/I/41eOJiYxK5L._SX466_.jpg"/>
          <p:cNvPicPr/>
          <p:nvPr/>
        </p:nvPicPr>
        <p:blipFill>
          <a:blip r:embed="rId3"/>
          <a:stretch/>
        </p:blipFill>
        <p:spPr>
          <a:xfrm>
            <a:off x="973440" y="2291760"/>
            <a:ext cx="2739600" cy="1881360"/>
          </a:xfrm>
          <a:prstGeom prst="rect">
            <a:avLst/>
          </a:prstGeom>
          <a:ln w="0">
            <a:noFill/>
          </a:ln>
        </p:spPr>
      </p:pic>
      <p:sp>
        <p:nvSpPr>
          <p:cNvPr id="520" name="Textfeld 3"/>
          <p:cNvSpPr/>
          <p:nvPr/>
        </p:nvSpPr>
        <p:spPr>
          <a:xfrm>
            <a:off x="8223480" y="4631040"/>
            <a:ext cx="19198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Quelle: wikipedia.de </a:t>
            </a:r>
            <a:endParaRPr b="0" lang="de-DE" sz="1200" spc="-1" strike="noStrike">
              <a:latin typeface="Arial"/>
            </a:endParaRPr>
          </a:p>
        </p:txBody>
      </p:sp>
      <p:sp>
        <p:nvSpPr>
          <p:cNvPr id="521" name="Textfeld 9"/>
          <p:cNvSpPr/>
          <p:nvPr/>
        </p:nvSpPr>
        <p:spPr>
          <a:xfrm>
            <a:off x="5462640" y="4631040"/>
            <a:ext cx="122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Quelle: Lego</a:t>
            </a:r>
            <a:endParaRPr b="0" lang="de-DE" sz="1200" spc="-1" strike="noStrike">
              <a:latin typeface="Arial"/>
            </a:endParaRPr>
          </a:p>
        </p:txBody>
      </p:sp>
      <p:sp>
        <p:nvSpPr>
          <p:cNvPr id="522" name="Textfeld 10"/>
          <p:cNvSpPr/>
          <p:nvPr/>
        </p:nvSpPr>
        <p:spPr>
          <a:xfrm>
            <a:off x="1212480" y="3896280"/>
            <a:ext cx="1225080" cy="2728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0" lang="de-DE" sz="1200" spc="-1" strike="noStrike">
                <a:solidFill>
                  <a:srgbClr val="000000"/>
                </a:solidFill>
                <a:latin typeface="Spartan"/>
              </a:rPr>
              <a:t>Quelle: Lego</a:t>
            </a:r>
            <a:endParaRPr b="0" lang="de-DE" sz="1200" spc="-1" strike="noStrike">
              <a:latin typeface="Arial"/>
            </a:endParaRPr>
          </a:p>
        </p:txBody>
      </p:sp>
      <p:sp>
        <p:nvSpPr>
          <p:cNvPr id="523" name="Textfeld 11"/>
          <p:cNvSpPr/>
          <p:nvPr/>
        </p:nvSpPr>
        <p:spPr>
          <a:xfrm>
            <a:off x="163800" y="2536200"/>
            <a:ext cx="1429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Container</a:t>
            </a:r>
            <a:endParaRPr b="0" lang="de-DE" sz="1800" spc="-1" strike="noStrike">
              <a:latin typeface="Arial"/>
            </a:endParaRPr>
          </a:p>
        </p:txBody>
      </p:sp>
      <p:sp>
        <p:nvSpPr>
          <p:cNvPr id="524" name="Textfeld 12"/>
          <p:cNvSpPr/>
          <p:nvPr/>
        </p:nvSpPr>
        <p:spPr>
          <a:xfrm>
            <a:off x="4736880" y="1149840"/>
            <a:ext cx="28558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Cluster-Orchestrierer</a:t>
            </a:r>
            <a:endParaRPr b="0" lang="de-DE" sz="1800" spc="-1" strike="noStrike">
              <a:latin typeface="Arial"/>
            </a:endParaRPr>
          </a:p>
        </p:txBody>
      </p:sp>
      <p:sp>
        <p:nvSpPr>
          <p:cNvPr id="525" name="Textfeld 13"/>
          <p:cNvSpPr/>
          <p:nvPr/>
        </p:nvSpPr>
        <p:spPr>
          <a:xfrm>
            <a:off x="8515080" y="1149840"/>
            <a:ext cx="2417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Cluster-Scheduler</a:t>
            </a:r>
            <a:endParaRPr b="0" lang="de-DE" sz="1800" spc="-1" strike="noStrike">
              <a:latin typeface="Arial"/>
            </a:endParaRPr>
          </a:p>
        </p:txBody>
      </p:sp>
      <p:pic>
        <p:nvPicPr>
          <p:cNvPr id="526" name="Picture 2" descr="http://i.ebayimg.com/t/LEGO-Bauanleitung-Instruction-Manual-Star-Wars-10188-Todesstern-Death-Star-/00/s/MTAwMlgxNjAw/z/eeAAAMXQqWNSJjQm/$(KGrHqYOKp0FIG4eE!u8BSJjQljFnw~~60_35.JPG"/>
          <p:cNvPicPr/>
          <p:nvPr/>
        </p:nvPicPr>
        <p:blipFill>
          <a:blip r:embed="rId4"/>
          <a:stretch/>
        </p:blipFill>
        <p:spPr>
          <a:xfrm>
            <a:off x="4905720" y="4919760"/>
            <a:ext cx="2244960" cy="1406520"/>
          </a:xfrm>
          <a:prstGeom prst="rect">
            <a:avLst/>
          </a:prstGeom>
          <a:ln w="0">
            <a:noFill/>
          </a:ln>
        </p:spPr>
      </p:pic>
      <p:sp>
        <p:nvSpPr>
          <p:cNvPr id="527" name="Textfeld 14"/>
          <p:cNvSpPr/>
          <p:nvPr/>
        </p:nvSpPr>
        <p:spPr>
          <a:xfrm>
            <a:off x="5372640" y="6326640"/>
            <a:ext cx="1482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Blaupause</a:t>
            </a:r>
            <a:endParaRPr b="0" lang="de-DE" sz="1800" spc="-1" strike="noStrike">
              <a:latin typeface="Arial"/>
            </a:endParaRPr>
          </a:p>
        </p:txBody>
      </p:sp>
      <p:sp>
        <p:nvSpPr>
          <p:cNvPr id="528" name="Textfeld 16"/>
          <p:cNvSpPr/>
          <p:nvPr/>
        </p:nvSpPr>
        <p:spPr>
          <a:xfrm>
            <a:off x="1257480" y="1922400"/>
            <a:ext cx="2796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Services (angeboten)</a:t>
            </a:r>
            <a:endParaRPr b="0" lang="de-DE" sz="1800" spc="-1" strike="noStrike">
              <a:latin typeface="Arial"/>
            </a:endParaRPr>
          </a:p>
        </p:txBody>
      </p:sp>
      <p:sp>
        <p:nvSpPr>
          <p:cNvPr id="529" name="Textfeld 17"/>
          <p:cNvSpPr/>
          <p:nvPr/>
        </p:nvSpPr>
        <p:spPr>
          <a:xfrm>
            <a:off x="1276200" y="4292640"/>
            <a:ext cx="25023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tabLst>
                <a:tab algn="l" pos="0"/>
              </a:tabLst>
            </a:pPr>
            <a:r>
              <a:rPr b="1" lang="de-DE" sz="1800" spc="-1" strike="noStrike">
                <a:solidFill>
                  <a:srgbClr val="000000"/>
                </a:solidFill>
                <a:latin typeface="Spartan"/>
              </a:rPr>
              <a:t>Services (benötigt)</a:t>
            </a:r>
            <a:endParaRPr b="0" lang="de-DE" sz="1800" spc="-1" strike="noStrike">
              <a:latin typeface="Arial"/>
            </a:endParaRPr>
          </a:p>
        </p:txBody>
      </p:sp>
      <p:sp>
        <p:nvSpPr>
          <p:cNvPr id="530" name="Gerade Verbindung mit Pfeil 18"/>
          <p:cNvSpPr/>
          <p:nvPr/>
        </p:nvSpPr>
        <p:spPr>
          <a:xfrm flipV="1">
            <a:off x="2527560" y="3688920"/>
            <a:ext cx="125640" cy="60300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31" name="Gerade Verbindung mit Pfeil 20"/>
          <p:cNvSpPr/>
          <p:nvPr/>
        </p:nvSpPr>
        <p:spPr>
          <a:xfrm>
            <a:off x="771840" y="2961720"/>
            <a:ext cx="624240" cy="27036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
        <p:nvSpPr>
          <p:cNvPr id="532" name="Gerade Verbindung mit Pfeil 22"/>
          <p:cNvSpPr/>
          <p:nvPr/>
        </p:nvSpPr>
        <p:spPr>
          <a:xfrm>
            <a:off x="2352240" y="2291760"/>
            <a:ext cx="360" cy="429840"/>
          </a:xfrm>
          <a:custGeom>
            <a:avLst/>
            <a:gdLst/>
            <a:ahLst/>
            <a:rect l="l" t="t" r="r" b="b"/>
            <a:pathLst>
              <a:path w="21600" h="21600">
                <a:moveTo>
                  <a:pt x="0" y="0"/>
                </a:moveTo>
                <a:lnTo>
                  <a:pt x="21600" y="21600"/>
                </a:lnTo>
              </a:path>
            </a:pathLst>
          </a:custGeom>
          <a:noFill/>
          <a:ln w="31750">
            <a:solidFill>
              <a:srgbClr val="ffcc00"/>
            </a:solidFill>
            <a:tailEnd len="med" type="triangle" w="med"/>
          </a:ln>
        </p:spPr>
        <p:style>
          <a:lnRef idx="2">
            <a:schemeClr val="accent1"/>
          </a:lnRef>
          <a:fillRef idx="0">
            <a:schemeClr val="accent1"/>
          </a:fillRef>
          <a:effectRef idx="1">
            <a:schemeClr val="accent1"/>
          </a:effectRef>
          <a:fontRef idx="minor"/>
        </p:style>
      </p:sp>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523"/>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528"/>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531"/>
                                        </p:tgtEl>
                                        <p:attrNameLst>
                                          <p:attrName>style.visibility</p:attrName>
                                        </p:attrNameLst>
                                      </p:cBhvr>
                                      <p:to>
                                        <p:strVal val="visible"/>
                                      </p:to>
                                    </p:set>
                                  </p:childTnLst>
                                </p:cTn>
                              </p:par>
                              <p:par>
                                <p:cTn id="75" nodeType="withEffect" fill="hold" presetClass="entr" presetID="1">
                                  <p:stCondLst>
                                    <p:cond delay="0"/>
                                  </p:stCondLst>
                                  <p:childTnLst>
                                    <p:set>
                                      <p:cBhvr>
                                        <p:cTn id="76" dur="1" fill="hold">
                                          <p:stCondLst>
                                            <p:cond delay="0"/>
                                          </p:stCondLst>
                                        </p:cTn>
                                        <p:tgtEl>
                                          <p:spTgt spid="532"/>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530"/>
                                        </p:tgtEl>
                                        <p:attrNameLst>
                                          <p:attrName>style.visibility</p:attrName>
                                        </p:attrNameLst>
                                      </p:cBhvr>
                                      <p:to>
                                        <p:strVal val="visible"/>
                                      </p:to>
                                    </p:set>
                                  </p:childTnLst>
                                </p:cTn>
                              </p:par>
                              <p:par>
                                <p:cTn id="79" nodeType="withEffect" fill="hold" presetClass="entr" presetID="1">
                                  <p:stCondLst>
                                    <p:cond delay="0"/>
                                  </p:stCondLst>
                                  <p:childTnLst>
                                    <p:set>
                                      <p:cBhvr>
                                        <p:cTn id="80" dur="1" fill="hold">
                                          <p:stCondLst>
                                            <p:cond delay="0"/>
                                          </p:stCondLst>
                                        </p:cTn>
                                        <p:tgtEl>
                                          <p:spTgt spid="529"/>
                                        </p:tgtEl>
                                        <p:attrNameLst>
                                          <p:attrName>style.visibility</p:attrName>
                                        </p:attrNameLst>
                                      </p:cBhvr>
                                      <p:to>
                                        <p:strVal val="visible"/>
                                      </p:to>
                                    </p:set>
                                  </p:childTnLst>
                                </p:cTn>
                              </p:par>
                              <p:par>
                                <p:cTn id="81" nodeType="withEffect" fill="hold" presetClass="entr" presetID="1">
                                  <p:stCondLst>
                                    <p:cond delay="0"/>
                                  </p:stCondLst>
                                  <p:childTnLst>
                                    <p:set>
                                      <p:cBhvr>
                                        <p:cTn id="82" dur="1" fill="hold">
                                          <p:stCondLst>
                                            <p:cond delay="0"/>
                                          </p:stCondLst>
                                        </p:cTn>
                                        <p:tgtEl>
                                          <p:spTgt spid="527"/>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524"/>
                                        </p:tgtEl>
                                        <p:attrNameLst>
                                          <p:attrName>style.visibility</p:attrName>
                                        </p:attrNameLst>
                                      </p:cBhvr>
                                      <p:to>
                                        <p:strVal val="visible"/>
                                      </p:to>
                                    </p:set>
                                  </p:childTnLst>
                                </p:cTn>
                              </p:par>
                              <p:par>
                                <p:cTn id="85" nodeType="withEffect" fill="hold" presetClass="entr" presetID="1">
                                  <p:stCondLst>
                                    <p:cond delay="0"/>
                                  </p:stCondLst>
                                  <p:childTnLst>
                                    <p:set>
                                      <p:cBhvr>
                                        <p:cTn id="86"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e3e3e3"/>
      </a:dk2>
      <a:lt2>
        <a:srgbClr val="f2f2f2"/>
      </a:lt2>
      <a:accent1>
        <a:srgbClr val="009ee3"/>
      </a:accent1>
      <a:accent2>
        <a:srgbClr val="ef7d00"/>
      </a:accent2>
      <a:accent3>
        <a:srgbClr val="a61680"/>
      </a:accent3>
      <a:accent4>
        <a:srgbClr val="009bb4"/>
      </a:accent4>
      <a:accent5>
        <a:srgbClr val="afca0a"/>
      </a:accent5>
      <a:accent6>
        <a:srgbClr val="ffcc00"/>
      </a:accent6>
      <a:hlink>
        <a:srgbClr val="000000"/>
      </a:hlink>
      <a:folHlink>
        <a:srgbClr val="00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QAware</Template>
  <TotalTime>64</TotalTime>
  <Application>LibreOffice/7.1.6.2.0$Linux_X86_64 LibreOffice_project/10$Build-2</Application>
  <AppVersion>15.0000</AppVersion>
  <Words>3639</Words>
  <Paragraphs>698</Paragraphs>
  <Company>QAware GmbH</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2013-12-10T12:48:02Z</dcterms:created>
  <dc:creator>Josef Adersberger</dc:creator>
  <dc:description/>
  <dc:language>de-DE</dc:language>
  <cp:lastModifiedBy/>
  <cp:lastPrinted>2019-11-11T08:25:41Z</cp:lastPrinted>
  <dcterms:modified xsi:type="dcterms:W3CDTF">2021-11-17T13:41:14Z</dcterms:modified>
  <cp:revision>992</cp:revision>
  <dc:subject/>
  <dc:title>Das neue QAware Power Point Präsentations-Master kennt mehrzeilige Haupttitel.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6</vt:i4>
  </property>
  <property fmtid="{D5CDD505-2E9C-101B-9397-08002B2CF9AE}" pid="3" name="Notes">
    <vt:i4>43</vt:i4>
  </property>
  <property fmtid="{D5CDD505-2E9C-101B-9397-08002B2CF9AE}" pid="4" name="PresentationFormat">
    <vt:lpwstr>Breitbild</vt:lpwstr>
  </property>
  <property fmtid="{D5CDD505-2E9C-101B-9397-08002B2CF9AE}" pid="5" name="Slides">
    <vt:i4>51</vt:i4>
  </property>
</Properties>
</file>